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7"/>
  </p:notesMasterIdLst>
  <p:sldIdLst>
    <p:sldId id="256" r:id="rId3"/>
    <p:sldId id="2467" r:id="rId4"/>
    <p:sldId id="2582" r:id="rId5"/>
    <p:sldId id="2523" r:id="rId6"/>
    <p:sldId id="2524" r:id="rId7"/>
    <p:sldId id="2525" r:id="rId8"/>
    <p:sldId id="2526" r:id="rId9"/>
    <p:sldId id="2528" r:id="rId10"/>
    <p:sldId id="2529" r:id="rId11"/>
    <p:sldId id="2527" r:id="rId12"/>
    <p:sldId id="2530" r:id="rId13"/>
    <p:sldId id="2531" r:id="rId14"/>
    <p:sldId id="2532" r:id="rId15"/>
    <p:sldId id="2533" r:id="rId16"/>
    <p:sldId id="2534" r:id="rId17"/>
    <p:sldId id="2535" r:id="rId18"/>
    <p:sldId id="2536" r:id="rId19"/>
    <p:sldId id="2537" r:id="rId20"/>
    <p:sldId id="2538" r:id="rId21"/>
    <p:sldId id="2539" r:id="rId22"/>
    <p:sldId id="2540" r:id="rId23"/>
    <p:sldId id="2541" r:id="rId24"/>
    <p:sldId id="2542" r:id="rId25"/>
    <p:sldId id="2581" r:id="rId26"/>
    <p:sldId id="2544" r:id="rId27"/>
    <p:sldId id="2545" r:id="rId28"/>
    <p:sldId id="2546" r:id="rId29"/>
    <p:sldId id="2547" r:id="rId30"/>
    <p:sldId id="2549" r:id="rId31"/>
    <p:sldId id="2550" r:id="rId32"/>
    <p:sldId id="2548" r:id="rId33"/>
    <p:sldId id="2551" r:id="rId34"/>
    <p:sldId id="2552" r:id="rId35"/>
    <p:sldId id="2562" r:id="rId36"/>
    <p:sldId id="2563" r:id="rId37"/>
    <p:sldId id="2564" r:id="rId38"/>
    <p:sldId id="2565" r:id="rId39"/>
    <p:sldId id="2566" r:id="rId40"/>
    <p:sldId id="2567" r:id="rId41"/>
    <p:sldId id="2568" r:id="rId42"/>
    <p:sldId id="2569" r:id="rId43"/>
    <p:sldId id="2570" r:id="rId44"/>
    <p:sldId id="2556" r:id="rId45"/>
    <p:sldId id="2571" r:id="rId46"/>
    <p:sldId id="2572" r:id="rId47"/>
    <p:sldId id="2573" r:id="rId48"/>
    <p:sldId id="2574" r:id="rId49"/>
    <p:sldId id="2575" r:id="rId50"/>
    <p:sldId id="2576" r:id="rId51"/>
    <p:sldId id="2577" r:id="rId52"/>
    <p:sldId id="2578" r:id="rId53"/>
    <p:sldId id="2579" r:id="rId54"/>
    <p:sldId id="2580" r:id="rId55"/>
    <p:sldId id="74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954"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768A3-CE1D-4B38-9DB7-258A20660199}" type="datetimeFigureOut">
              <a:rPr lang="en-AU" smtClean="0"/>
              <a:t>13/08/2025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D24F3-C88E-4C15-8193-4E111B80EC59}" type="slidenum">
              <a:rPr lang="en-AU" smtClean="0"/>
              <a:t>‹#›</a:t>
            </a:fld>
            <a:endParaRPr lang="en-AU"/>
          </a:p>
        </p:txBody>
      </p:sp>
    </p:spTree>
    <p:extLst>
      <p:ext uri="{BB962C8B-B14F-4D97-AF65-F5344CB8AC3E}">
        <p14:creationId xmlns:p14="http://schemas.microsoft.com/office/powerpoint/2010/main" val="3401419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7A289-FF3D-6221-0919-52B01AA8C7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594B72A-F72E-6F44-5F03-1418A0B231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9E6A39C-6018-18E9-5F8D-4A1EC20EB561}"/>
              </a:ext>
            </a:extLst>
          </p:cNvPr>
          <p:cNvSpPr>
            <a:spLocks noGrp="1"/>
          </p:cNvSpPr>
          <p:nvPr>
            <p:ph type="dt" sz="half" idx="10"/>
          </p:nvPr>
        </p:nvSpPr>
        <p:spPr/>
        <p:txBody>
          <a:bodyPr/>
          <a:lstStyle/>
          <a:p>
            <a:fld id="{1BB67406-7D6A-427B-AE15-EA86D49A46C9}" type="datetimeFigureOut">
              <a:rPr lang="en-AU" smtClean="0"/>
              <a:t>13/08/2025</a:t>
            </a:fld>
            <a:endParaRPr lang="en-AU"/>
          </a:p>
        </p:txBody>
      </p:sp>
      <p:sp>
        <p:nvSpPr>
          <p:cNvPr id="5" name="Footer Placeholder 4">
            <a:extLst>
              <a:ext uri="{FF2B5EF4-FFF2-40B4-BE49-F238E27FC236}">
                <a16:creationId xmlns:a16="http://schemas.microsoft.com/office/drawing/2014/main" id="{37120D52-2FFC-C9DF-2C1D-0D71439D00F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B806BD1-0781-7498-CBE7-882C85BCFF11}"/>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3695949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F791-333B-3959-5EB7-74857A08161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E30ACA7-4517-BC5B-569C-29CDA754F2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8472832-7FB6-BE62-8AC6-AC4630D92954}"/>
              </a:ext>
            </a:extLst>
          </p:cNvPr>
          <p:cNvSpPr>
            <a:spLocks noGrp="1"/>
          </p:cNvSpPr>
          <p:nvPr>
            <p:ph type="dt" sz="half" idx="10"/>
          </p:nvPr>
        </p:nvSpPr>
        <p:spPr/>
        <p:txBody>
          <a:bodyPr/>
          <a:lstStyle/>
          <a:p>
            <a:fld id="{1BB67406-7D6A-427B-AE15-EA86D49A46C9}" type="datetimeFigureOut">
              <a:rPr lang="en-AU" smtClean="0"/>
              <a:t>13/08/2025</a:t>
            </a:fld>
            <a:endParaRPr lang="en-AU"/>
          </a:p>
        </p:txBody>
      </p:sp>
      <p:sp>
        <p:nvSpPr>
          <p:cNvPr id="5" name="Footer Placeholder 4">
            <a:extLst>
              <a:ext uri="{FF2B5EF4-FFF2-40B4-BE49-F238E27FC236}">
                <a16:creationId xmlns:a16="http://schemas.microsoft.com/office/drawing/2014/main" id="{11ED29DE-BC8E-969C-246D-FAB1068D1F2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A5BE22-884E-FBF3-A25E-96D41863467F}"/>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955697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444B66-AC16-CCAB-AFE8-29D6415A76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31ACECC-B4A9-B0D4-C662-26E4907132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5500766-BA84-C9DB-9E6F-3B62FB470ED9}"/>
              </a:ext>
            </a:extLst>
          </p:cNvPr>
          <p:cNvSpPr>
            <a:spLocks noGrp="1"/>
          </p:cNvSpPr>
          <p:nvPr>
            <p:ph type="dt" sz="half" idx="10"/>
          </p:nvPr>
        </p:nvSpPr>
        <p:spPr/>
        <p:txBody>
          <a:bodyPr/>
          <a:lstStyle/>
          <a:p>
            <a:fld id="{1BB67406-7D6A-427B-AE15-EA86D49A46C9}" type="datetimeFigureOut">
              <a:rPr lang="en-AU" smtClean="0"/>
              <a:t>13/08/2025</a:t>
            </a:fld>
            <a:endParaRPr lang="en-AU"/>
          </a:p>
        </p:txBody>
      </p:sp>
      <p:sp>
        <p:nvSpPr>
          <p:cNvPr id="5" name="Footer Placeholder 4">
            <a:extLst>
              <a:ext uri="{FF2B5EF4-FFF2-40B4-BE49-F238E27FC236}">
                <a16:creationId xmlns:a16="http://schemas.microsoft.com/office/drawing/2014/main" id="{A0361B9B-7BB2-B7BE-929B-53D8853D771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63AB2A3-A938-DC24-C96A-DF2004F89AD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042973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3CF8-4CC4-7F3B-2E2C-B754C2E0B9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D47C4A4-F523-ACA9-5C84-1EB3B80F5B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CC56B62-F469-5355-6292-CF3055CB002C}"/>
              </a:ext>
            </a:extLst>
          </p:cNvPr>
          <p:cNvSpPr>
            <a:spLocks noGrp="1"/>
          </p:cNvSpPr>
          <p:nvPr>
            <p:ph type="dt" sz="half" idx="10"/>
          </p:nvPr>
        </p:nvSpPr>
        <p:spPr/>
        <p:txBody>
          <a:bodyPr/>
          <a:lstStyle/>
          <a:p>
            <a:fld id="{BFAA40DC-3820-4F90-B4E8-98BE2140A65D}" type="datetimeFigureOut">
              <a:rPr lang="en-AU" smtClean="0"/>
              <a:t>13/08/2025</a:t>
            </a:fld>
            <a:endParaRPr lang="en-AU"/>
          </a:p>
        </p:txBody>
      </p:sp>
      <p:sp>
        <p:nvSpPr>
          <p:cNvPr id="5" name="Footer Placeholder 4">
            <a:extLst>
              <a:ext uri="{FF2B5EF4-FFF2-40B4-BE49-F238E27FC236}">
                <a16:creationId xmlns:a16="http://schemas.microsoft.com/office/drawing/2014/main" id="{07B6D681-D058-06A0-CFA9-1ACBCF9DA98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491BDF-B5C2-115A-032D-5C46CBD97B88}"/>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193186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2C67-E368-7D38-83A4-DC56A3CE481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06983C6-8621-2FAD-A749-9E13A6E82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B1A0925-44BC-4207-88BC-094591F65504}"/>
              </a:ext>
            </a:extLst>
          </p:cNvPr>
          <p:cNvSpPr>
            <a:spLocks noGrp="1"/>
          </p:cNvSpPr>
          <p:nvPr>
            <p:ph type="dt" sz="half" idx="10"/>
          </p:nvPr>
        </p:nvSpPr>
        <p:spPr/>
        <p:txBody>
          <a:bodyPr/>
          <a:lstStyle/>
          <a:p>
            <a:fld id="{BFAA40DC-3820-4F90-B4E8-98BE2140A65D}" type="datetimeFigureOut">
              <a:rPr lang="en-AU" smtClean="0"/>
              <a:t>13/08/2025</a:t>
            </a:fld>
            <a:endParaRPr lang="en-AU"/>
          </a:p>
        </p:txBody>
      </p:sp>
      <p:sp>
        <p:nvSpPr>
          <p:cNvPr id="5" name="Footer Placeholder 4">
            <a:extLst>
              <a:ext uri="{FF2B5EF4-FFF2-40B4-BE49-F238E27FC236}">
                <a16:creationId xmlns:a16="http://schemas.microsoft.com/office/drawing/2014/main" id="{88163BBE-E6DD-4BA0-5A98-015DA3DCEB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B556D0-7775-3B39-DE7E-B43E5937F23A}"/>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687671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96912-D2E1-9F64-1372-FD29BECA18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CB3F36E-92D4-F7A9-5611-D4EBA0BE88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A57A2-4AEF-2382-EDA9-9845CA39B6F5}"/>
              </a:ext>
            </a:extLst>
          </p:cNvPr>
          <p:cNvSpPr>
            <a:spLocks noGrp="1"/>
          </p:cNvSpPr>
          <p:nvPr>
            <p:ph type="dt" sz="half" idx="10"/>
          </p:nvPr>
        </p:nvSpPr>
        <p:spPr/>
        <p:txBody>
          <a:bodyPr/>
          <a:lstStyle/>
          <a:p>
            <a:fld id="{BFAA40DC-3820-4F90-B4E8-98BE2140A65D}" type="datetimeFigureOut">
              <a:rPr lang="en-AU" smtClean="0"/>
              <a:t>13/08/2025</a:t>
            </a:fld>
            <a:endParaRPr lang="en-AU"/>
          </a:p>
        </p:txBody>
      </p:sp>
      <p:sp>
        <p:nvSpPr>
          <p:cNvPr id="5" name="Footer Placeholder 4">
            <a:extLst>
              <a:ext uri="{FF2B5EF4-FFF2-40B4-BE49-F238E27FC236}">
                <a16:creationId xmlns:a16="http://schemas.microsoft.com/office/drawing/2014/main" id="{A6F37D0E-8F76-6E7D-576B-3044ADA89E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D82D88E-0EE8-C9D0-7C68-6610F7CEA951}"/>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216959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A8EEF-DD28-69EB-29C5-D19A23E2AE8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9C7F8B3-1006-F7DE-14E9-62BEEF0BC3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079AB7C-879B-50DC-E53A-4393B966D1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50D7845-F396-BCEB-3205-F5CB38CB2530}"/>
              </a:ext>
            </a:extLst>
          </p:cNvPr>
          <p:cNvSpPr>
            <a:spLocks noGrp="1"/>
          </p:cNvSpPr>
          <p:nvPr>
            <p:ph type="dt" sz="half" idx="10"/>
          </p:nvPr>
        </p:nvSpPr>
        <p:spPr/>
        <p:txBody>
          <a:bodyPr/>
          <a:lstStyle/>
          <a:p>
            <a:fld id="{BFAA40DC-3820-4F90-B4E8-98BE2140A65D}" type="datetimeFigureOut">
              <a:rPr lang="en-AU" smtClean="0"/>
              <a:t>13/08/2025</a:t>
            </a:fld>
            <a:endParaRPr lang="en-AU"/>
          </a:p>
        </p:txBody>
      </p:sp>
      <p:sp>
        <p:nvSpPr>
          <p:cNvPr id="6" name="Footer Placeholder 5">
            <a:extLst>
              <a:ext uri="{FF2B5EF4-FFF2-40B4-BE49-F238E27FC236}">
                <a16:creationId xmlns:a16="http://schemas.microsoft.com/office/drawing/2014/main" id="{3BDFD3CE-E9A4-DBF3-1F0E-201F7D7F870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5F8F1D0-0AD2-C539-20D2-851B13FB1D5D}"/>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204724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49C5-0226-85F6-8D4F-D4EA9199BD3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BF293AD-8E77-DFCC-2C3E-8937176F9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4B92EC-30B6-5005-98C8-910D96DBBD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1EC2EA1-CEE9-87F1-74CA-7EA588BF2B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4F0A23-C285-3B5E-0EF8-4DF4263F03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2763897-C5FE-C3C3-0CDA-105871814ACD}"/>
              </a:ext>
            </a:extLst>
          </p:cNvPr>
          <p:cNvSpPr>
            <a:spLocks noGrp="1"/>
          </p:cNvSpPr>
          <p:nvPr>
            <p:ph type="dt" sz="half" idx="10"/>
          </p:nvPr>
        </p:nvSpPr>
        <p:spPr/>
        <p:txBody>
          <a:bodyPr/>
          <a:lstStyle/>
          <a:p>
            <a:fld id="{BFAA40DC-3820-4F90-B4E8-98BE2140A65D}" type="datetimeFigureOut">
              <a:rPr lang="en-AU" smtClean="0"/>
              <a:t>13/08/2025</a:t>
            </a:fld>
            <a:endParaRPr lang="en-AU"/>
          </a:p>
        </p:txBody>
      </p:sp>
      <p:sp>
        <p:nvSpPr>
          <p:cNvPr id="8" name="Footer Placeholder 7">
            <a:extLst>
              <a:ext uri="{FF2B5EF4-FFF2-40B4-BE49-F238E27FC236}">
                <a16:creationId xmlns:a16="http://schemas.microsoft.com/office/drawing/2014/main" id="{C76D7EC9-F5EC-C2D4-DFE1-05F4CA0D1B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F5CEC484-2B60-830F-28B9-0BF2FCAECAF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5206584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55B2-54AC-E8D5-3367-D1C2415C822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CE7327B-BCFB-7F1B-0D11-15CDAFA5E939}"/>
              </a:ext>
            </a:extLst>
          </p:cNvPr>
          <p:cNvSpPr>
            <a:spLocks noGrp="1"/>
          </p:cNvSpPr>
          <p:nvPr>
            <p:ph type="dt" sz="half" idx="10"/>
          </p:nvPr>
        </p:nvSpPr>
        <p:spPr/>
        <p:txBody>
          <a:bodyPr/>
          <a:lstStyle/>
          <a:p>
            <a:fld id="{BFAA40DC-3820-4F90-B4E8-98BE2140A65D}" type="datetimeFigureOut">
              <a:rPr lang="en-AU" smtClean="0"/>
              <a:t>13/08/2025</a:t>
            </a:fld>
            <a:endParaRPr lang="en-AU"/>
          </a:p>
        </p:txBody>
      </p:sp>
      <p:sp>
        <p:nvSpPr>
          <p:cNvPr id="4" name="Footer Placeholder 3">
            <a:extLst>
              <a:ext uri="{FF2B5EF4-FFF2-40B4-BE49-F238E27FC236}">
                <a16:creationId xmlns:a16="http://schemas.microsoft.com/office/drawing/2014/main" id="{AACEA2D0-8DDC-C686-66FD-4DE83C54922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480BFAB-E28F-508B-19B8-6522D8ACFABF}"/>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044962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769272-1C68-4E9F-DF2B-EFBD432E16F1}"/>
              </a:ext>
            </a:extLst>
          </p:cNvPr>
          <p:cNvSpPr>
            <a:spLocks noGrp="1"/>
          </p:cNvSpPr>
          <p:nvPr>
            <p:ph type="dt" sz="half" idx="10"/>
          </p:nvPr>
        </p:nvSpPr>
        <p:spPr/>
        <p:txBody>
          <a:bodyPr/>
          <a:lstStyle/>
          <a:p>
            <a:fld id="{BFAA40DC-3820-4F90-B4E8-98BE2140A65D}" type="datetimeFigureOut">
              <a:rPr lang="en-AU" smtClean="0"/>
              <a:t>13/08/2025</a:t>
            </a:fld>
            <a:endParaRPr lang="en-AU"/>
          </a:p>
        </p:txBody>
      </p:sp>
      <p:sp>
        <p:nvSpPr>
          <p:cNvPr id="3" name="Footer Placeholder 2">
            <a:extLst>
              <a:ext uri="{FF2B5EF4-FFF2-40B4-BE49-F238E27FC236}">
                <a16:creationId xmlns:a16="http://schemas.microsoft.com/office/drawing/2014/main" id="{9F2DC98D-0E86-D36E-F380-6954CD1E0BF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AAA1A426-B4F3-BBC6-83AE-7CC2B62FB732}"/>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893667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050BF-D428-3081-57B1-8789F77356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E65AD68-6E43-EC2D-C33D-9C8C408CC5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607F6F4-D743-9E3B-ECD3-FC039ED7A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4F5F1-6B2A-22C2-ECEA-5177C220ADF5}"/>
              </a:ext>
            </a:extLst>
          </p:cNvPr>
          <p:cNvSpPr>
            <a:spLocks noGrp="1"/>
          </p:cNvSpPr>
          <p:nvPr>
            <p:ph type="dt" sz="half" idx="10"/>
          </p:nvPr>
        </p:nvSpPr>
        <p:spPr/>
        <p:txBody>
          <a:bodyPr/>
          <a:lstStyle/>
          <a:p>
            <a:fld id="{BFAA40DC-3820-4F90-B4E8-98BE2140A65D}" type="datetimeFigureOut">
              <a:rPr lang="en-AU" smtClean="0"/>
              <a:t>13/08/2025</a:t>
            </a:fld>
            <a:endParaRPr lang="en-AU"/>
          </a:p>
        </p:txBody>
      </p:sp>
      <p:sp>
        <p:nvSpPr>
          <p:cNvPr id="6" name="Footer Placeholder 5">
            <a:extLst>
              <a:ext uri="{FF2B5EF4-FFF2-40B4-BE49-F238E27FC236}">
                <a16:creationId xmlns:a16="http://schemas.microsoft.com/office/drawing/2014/main" id="{790F1728-E389-E41B-E406-1E97CFE6A5D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B1710-9C83-7478-4B35-7F8EEFEF0033}"/>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269094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6307-42D9-B52A-3FDF-879E60F0F6A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D3A6530-A555-4496-8091-721D1F8819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7E4BAD6-101F-B851-1C08-7D894720DD0B}"/>
              </a:ext>
            </a:extLst>
          </p:cNvPr>
          <p:cNvSpPr>
            <a:spLocks noGrp="1"/>
          </p:cNvSpPr>
          <p:nvPr>
            <p:ph type="dt" sz="half" idx="10"/>
          </p:nvPr>
        </p:nvSpPr>
        <p:spPr/>
        <p:txBody>
          <a:bodyPr/>
          <a:lstStyle/>
          <a:p>
            <a:fld id="{1BB67406-7D6A-427B-AE15-EA86D49A46C9}" type="datetimeFigureOut">
              <a:rPr lang="en-AU" smtClean="0"/>
              <a:t>13/08/2025</a:t>
            </a:fld>
            <a:endParaRPr lang="en-AU"/>
          </a:p>
        </p:txBody>
      </p:sp>
      <p:sp>
        <p:nvSpPr>
          <p:cNvPr id="5" name="Footer Placeholder 4">
            <a:extLst>
              <a:ext uri="{FF2B5EF4-FFF2-40B4-BE49-F238E27FC236}">
                <a16:creationId xmlns:a16="http://schemas.microsoft.com/office/drawing/2014/main" id="{7D7BE63D-2BAC-0771-6CDD-E58CA768C29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762B1F2-308D-04CF-0533-43636B44042E}"/>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021116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6ED2-C254-312D-15C0-846C33DE56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C5BD8503-8FCB-7F53-63D6-495FC6DA0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B35F4EB0-E8B0-EA92-3CF8-6A5D1F5C7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7D7A35-CE5F-ECE8-2441-58A2C920217D}"/>
              </a:ext>
            </a:extLst>
          </p:cNvPr>
          <p:cNvSpPr>
            <a:spLocks noGrp="1"/>
          </p:cNvSpPr>
          <p:nvPr>
            <p:ph type="dt" sz="half" idx="10"/>
          </p:nvPr>
        </p:nvSpPr>
        <p:spPr/>
        <p:txBody>
          <a:bodyPr/>
          <a:lstStyle/>
          <a:p>
            <a:fld id="{BFAA40DC-3820-4F90-B4E8-98BE2140A65D}" type="datetimeFigureOut">
              <a:rPr lang="en-AU" smtClean="0"/>
              <a:t>13/08/2025</a:t>
            </a:fld>
            <a:endParaRPr lang="en-AU"/>
          </a:p>
        </p:txBody>
      </p:sp>
      <p:sp>
        <p:nvSpPr>
          <p:cNvPr id="6" name="Footer Placeholder 5">
            <a:extLst>
              <a:ext uri="{FF2B5EF4-FFF2-40B4-BE49-F238E27FC236}">
                <a16:creationId xmlns:a16="http://schemas.microsoft.com/office/drawing/2014/main" id="{97D0283E-7CC6-0CCE-C2FC-702F78F9062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7E77FBD-6EC1-3B80-4A79-3B5A0E2E3B8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562823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E148A-761D-E27D-E888-B7E27FD8A10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5B74B11-2215-EBF3-BEA3-EF320EE386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767CD92-D758-240E-A2D2-4E195BC7FDA4}"/>
              </a:ext>
            </a:extLst>
          </p:cNvPr>
          <p:cNvSpPr>
            <a:spLocks noGrp="1"/>
          </p:cNvSpPr>
          <p:nvPr>
            <p:ph type="dt" sz="half" idx="10"/>
          </p:nvPr>
        </p:nvSpPr>
        <p:spPr/>
        <p:txBody>
          <a:bodyPr/>
          <a:lstStyle/>
          <a:p>
            <a:fld id="{BFAA40DC-3820-4F90-B4E8-98BE2140A65D}" type="datetimeFigureOut">
              <a:rPr lang="en-AU" smtClean="0"/>
              <a:t>13/08/2025</a:t>
            </a:fld>
            <a:endParaRPr lang="en-AU"/>
          </a:p>
        </p:txBody>
      </p:sp>
      <p:sp>
        <p:nvSpPr>
          <p:cNvPr id="5" name="Footer Placeholder 4">
            <a:extLst>
              <a:ext uri="{FF2B5EF4-FFF2-40B4-BE49-F238E27FC236}">
                <a16:creationId xmlns:a16="http://schemas.microsoft.com/office/drawing/2014/main" id="{CCDB3A7E-35BE-57C3-5A4F-F3FB5F4DA7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B917621-F8C1-F075-FE92-FD0DDB6198E6}"/>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916983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FC27C-709B-17D0-FA2E-D84DCAB7F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19340E5-47C9-4263-1E76-9BE55624B2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99996FD-B031-5E26-AF28-582721D53E74}"/>
              </a:ext>
            </a:extLst>
          </p:cNvPr>
          <p:cNvSpPr>
            <a:spLocks noGrp="1"/>
          </p:cNvSpPr>
          <p:nvPr>
            <p:ph type="dt" sz="half" idx="10"/>
          </p:nvPr>
        </p:nvSpPr>
        <p:spPr/>
        <p:txBody>
          <a:bodyPr/>
          <a:lstStyle/>
          <a:p>
            <a:fld id="{BFAA40DC-3820-4F90-B4E8-98BE2140A65D}" type="datetimeFigureOut">
              <a:rPr lang="en-AU" smtClean="0"/>
              <a:t>13/08/2025</a:t>
            </a:fld>
            <a:endParaRPr lang="en-AU"/>
          </a:p>
        </p:txBody>
      </p:sp>
      <p:sp>
        <p:nvSpPr>
          <p:cNvPr id="5" name="Footer Placeholder 4">
            <a:extLst>
              <a:ext uri="{FF2B5EF4-FFF2-40B4-BE49-F238E27FC236}">
                <a16:creationId xmlns:a16="http://schemas.microsoft.com/office/drawing/2014/main" id="{8C19D959-5F65-A253-A7EB-99402547BC7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8B7ADB-FEDC-6841-0342-4A29EDFCF45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527860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51970-B490-B69E-FCBD-212BA09108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DEEDBB8-F6B9-F902-DDF8-399BEAD5FF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1A61F5-3BD9-1364-E269-EA50C8D5E589}"/>
              </a:ext>
            </a:extLst>
          </p:cNvPr>
          <p:cNvSpPr>
            <a:spLocks noGrp="1"/>
          </p:cNvSpPr>
          <p:nvPr>
            <p:ph type="dt" sz="half" idx="10"/>
          </p:nvPr>
        </p:nvSpPr>
        <p:spPr/>
        <p:txBody>
          <a:bodyPr/>
          <a:lstStyle/>
          <a:p>
            <a:fld id="{1BB67406-7D6A-427B-AE15-EA86D49A46C9}" type="datetimeFigureOut">
              <a:rPr lang="en-AU" smtClean="0"/>
              <a:t>13/08/2025</a:t>
            </a:fld>
            <a:endParaRPr lang="en-AU"/>
          </a:p>
        </p:txBody>
      </p:sp>
      <p:sp>
        <p:nvSpPr>
          <p:cNvPr id="5" name="Footer Placeholder 4">
            <a:extLst>
              <a:ext uri="{FF2B5EF4-FFF2-40B4-BE49-F238E27FC236}">
                <a16:creationId xmlns:a16="http://schemas.microsoft.com/office/drawing/2014/main" id="{2921C5DD-8DE3-E3A8-9502-3A87814DB8C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697EB9C-AF45-B217-1DA1-31C1499BA96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98844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327E-C2D8-2826-AC41-CBF55C1F57D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781C1C5-C310-D6F8-E733-80DC724D8F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6EB3D25-4FAE-3121-CD93-0C49A108AA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2D4EAB2-5E1A-8619-3057-C3A1AB5D12B6}"/>
              </a:ext>
            </a:extLst>
          </p:cNvPr>
          <p:cNvSpPr>
            <a:spLocks noGrp="1"/>
          </p:cNvSpPr>
          <p:nvPr>
            <p:ph type="dt" sz="half" idx="10"/>
          </p:nvPr>
        </p:nvSpPr>
        <p:spPr/>
        <p:txBody>
          <a:bodyPr/>
          <a:lstStyle/>
          <a:p>
            <a:fld id="{1BB67406-7D6A-427B-AE15-EA86D49A46C9}" type="datetimeFigureOut">
              <a:rPr lang="en-AU" smtClean="0"/>
              <a:t>13/08/2025</a:t>
            </a:fld>
            <a:endParaRPr lang="en-AU"/>
          </a:p>
        </p:txBody>
      </p:sp>
      <p:sp>
        <p:nvSpPr>
          <p:cNvPr id="6" name="Footer Placeholder 5">
            <a:extLst>
              <a:ext uri="{FF2B5EF4-FFF2-40B4-BE49-F238E27FC236}">
                <a16:creationId xmlns:a16="http://schemas.microsoft.com/office/drawing/2014/main" id="{8BB9F5A9-2584-E93E-6A0F-A4794EE1DC5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727E2D3-3374-99CB-1920-B67380A0E1D0}"/>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3397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ED3B-21CA-4495-94A5-BF0A0714315D}"/>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5125D24-B245-8441-06C8-6FC24B1D70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0E5481-DAD5-42E9-A05C-FE17FB031D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DEBF7B5-BC72-38B3-02F0-7BB1BC9D0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271FD1-022B-B62F-16CD-57BC6B42D6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B1968B3-4251-2756-4B56-73ADD5061DB9}"/>
              </a:ext>
            </a:extLst>
          </p:cNvPr>
          <p:cNvSpPr>
            <a:spLocks noGrp="1"/>
          </p:cNvSpPr>
          <p:nvPr>
            <p:ph type="dt" sz="half" idx="10"/>
          </p:nvPr>
        </p:nvSpPr>
        <p:spPr/>
        <p:txBody>
          <a:bodyPr/>
          <a:lstStyle/>
          <a:p>
            <a:fld id="{1BB67406-7D6A-427B-AE15-EA86D49A46C9}" type="datetimeFigureOut">
              <a:rPr lang="en-AU" smtClean="0"/>
              <a:t>13/08/2025</a:t>
            </a:fld>
            <a:endParaRPr lang="en-AU"/>
          </a:p>
        </p:txBody>
      </p:sp>
      <p:sp>
        <p:nvSpPr>
          <p:cNvPr id="8" name="Footer Placeholder 7">
            <a:extLst>
              <a:ext uri="{FF2B5EF4-FFF2-40B4-BE49-F238E27FC236}">
                <a16:creationId xmlns:a16="http://schemas.microsoft.com/office/drawing/2014/main" id="{B37B1F6D-47C2-CAE3-A4E5-9BBEA271841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E390004-77A4-C994-6377-2D03957A9478}"/>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727843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29FA-C545-B505-6C82-069457BDA1F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EBCBFB8-D61F-8DA0-01D0-D4ABB1784B6C}"/>
              </a:ext>
            </a:extLst>
          </p:cNvPr>
          <p:cNvSpPr>
            <a:spLocks noGrp="1"/>
          </p:cNvSpPr>
          <p:nvPr>
            <p:ph type="dt" sz="half" idx="10"/>
          </p:nvPr>
        </p:nvSpPr>
        <p:spPr/>
        <p:txBody>
          <a:bodyPr/>
          <a:lstStyle/>
          <a:p>
            <a:fld id="{1BB67406-7D6A-427B-AE15-EA86D49A46C9}" type="datetimeFigureOut">
              <a:rPr lang="en-AU" smtClean="0"/>
              <a:t>13/08/2025</a:t>
            </a:fld>
            <a:endParaRPr lang="en-AU"/>
          </a:p>
        </p:txBody>
      </p:sp>
      <p:sp>
        <p:nvSpPr>
          <p:cNvPr id="4" name="Footer Placeholder 3">
            <a:extLst>
              <a:ext uri="{FF2B5EF4-FFF2-40B4-BE49-F238E27FC236}">
                <a16:creationId xmlns:a16="http://schemas.microsoft.com/office/drawing/2014/main" id="{892936ED-D26E-6CDD-AE85-E69826C2BF68}"/>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60F5E15-D044-ACA4-4FF1-4403C9CB1E0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730804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0D06D-3A18-FF5D-39C8-EC1AC6D1C47F}"/>
              </a:ext>
            </a:extLst>
          </p:cNvPr>
          <p:cNvSpPr>
            <a:spLocks noGrp="1"/>
          </p:cNvSpPr>
          <p:nvPr>
            <p:ph type="dt" sz="half" idx="10"/>
          </p:nvPr>
        </p:nvSpPr>
        <p:spPr/>
        <p:txBody>
          <a:bodyPr/>
          <a:lstStyle/>
          <a:p>
            <a:fld id="{1BB67406-7D6A-427B-AE15-EA86D49A46C9}" type="datetimeFigureOut">
              <a:rPr lang="en-AU" smtClean="0"/>
              <a:t>13/08/2025</a:t>
            </a:fld>
            <a:endParaRPr lang="en-AU"/>
          </a:p>
        </p:txBody>
      </p:sp>
      <p:sp>
        <p:nvSpPr>
          <p:cNvPr id="3" name="Footer Placeholder 2">
            <a:extLst>
              <a:ext uri="{FF2B5EF4-FFF2-40B4-BE49-F238E27FC236}">
                <a16:creationId xmlns:a16="http://schemas.microsoft.com/office/drawing/2014/main" id="{5F041F04-363D-EF82-F43A-1F851133744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3F072FA-339B-371C-0059-8970DEB101C0}"/>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68054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85B4-BB2F-E262-E02E-C1DC1BF00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2F14E00-FACA-AA09-85E5-E01105E85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634EE9D-4DB5-87C6-C68D-3C076EA321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C8988F-CF28-82C0-CDE6-5940AF6ADD36}"/>
              </a:ext>
            </a:extLst>
          </p:cNvPr>
          <p:cNvSpPr>
            <a:spLocks noGrp="1"/>
          </p:cNvSpPr>
          <p:nvPr>
            <p:ph type="dt" sz="half" idx="10"/>
          </p:nvPr>
        </p:nvSpPr>
        <p:spPr/>
        <p:txBody>
          <a:bodyPr/>
          <a:lstStyle/>
          <a:p>
            <a:fld id="{1BB67406-7D6A-427B-AE15-EA86D49A46C9}" type="datetimeFigureOut">
              <a:rPr lang="en-AU" smtClean="0"/>
              <a:t>13/08/2025</a:t>
            </a:fld>
            <a:endParaRPr lang="en-AU"/>
          </a:p>
        </p:txBody>
      </p:sp>
      <p:sp>
        <p:nvSpPr>
          <p:cNvPr id="6" name="Footer Placeholder 5">
            <a:extLst>
              <a:ext uri="{FF2B5EF4-FFF2-40B4-BE49-F238E27FC236}">
                <a16:creationId xmlns:a16="http://schemas.microsoft.com/office/drawing/2014/main" id="{58D6275B-7D78-C2DE-31FE-0C2CC24794F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7BA9313-C86F-F87B-3741-AEE3F072D1D1}"/>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89444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15856-F0AB-56B5-BD98-57810EED5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87A74BD-4349-19E0-431D-8899C9B13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09018E4-FE4E-963A-A372-8FF2993F1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171D85-A2C7-2BA8-45B6-F761AF7901E9}"/>
              </a:ext>
            </a:extLst>
          </p:cNvPr>
          <p:cNvSpPr>
            <a:spLocks noGrp="1"/>
          </p:cNvSpPr>
          <p:nvPr>
            <p:ph type="dt" sz="half" idx="10"/>
          </p:nvPr>
        </p:nvSpPr>
        <p:spPr/>
        <p:txBody>
          <a:bodyPr/>
          <a:lstStyle/>
          <a:p>
            <a:fld id="{1BB67406-7D6A-427B-AE15-EA86D49A46C9}" type="datetimeFigureOut">
              <a:rPr lang="en-AU" smtClean="0"/>
              <a:t>13/08/2025</a:t>
            </a:fld>
            <a:endParaRPr lang="en-AU"/>
          </a:p>
        </p:txBody>
      </p:sp>
      <p:sp>
        <p:nvSpPr>
          <p:cNvPr id="6" name="Footer Placeholder 5">
            <a:extLst>
              <a:ext uri="{FF2B5EF4-FFF2-40B4-BE49-F238E27FC236}">
                <a16:creationId xmlns:a16="http://schemas.microsoft.com/office/drawing/2014/main" id="{B6B167D4-1A0A-BA70-330D-3FF1004FE0D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572802A-72F4-775F-7C84-9B2F5770F435}"/>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76132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CC3005-B647-9E32-CC60-5191277030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1E7C51E-6DC2-39F3-9212-D582E0A9B5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90B9BBC-D295-7A76-2B27-6B12AD3F6F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BB67406-7D6A-427B-AE15-EA86D49A46C9}" type="datetimeFigureOut">
              <a:rPr lang="en-AU" smtClean="0"/>
              <a:t>13/08/2025</a:t>
            </a:fld>
            <a:endParaRPr lang="en-AU"/>
          </a:p>
        </p:txBody>
      </p:sp>
      <p:sp>
        <p:nvSpPr>
          <p:cNvPr id="5" name="Footer Placeholder 4">
            <a:extLst>
              <a:ext uri="{FF2B5EF4-FFF2-40B4-BE49-F238E27FC236}">
                <a16:creationId xmlns:a16="http://schemas.microsoft.com/office/drawing/2014/main" id="{D88185DA-FDEE-FA5B-E9B0-C02631270C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F81860BB-9B5C-C732-6BD6-2C0DFC8EE6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B5C574-5640-4986-AA8B-BE8048252EF2}" type="slidenum">
              <a:rPr lang="en-AU" smtClean="0"/>
              <a:t>‹#›</a:t>
            </a:fld>
            <a:endParaRPr lang="en-AU"/>
          </a:p>
        </p:txBody>
      </p:sp>
    </p:spTree>
    <p:extLst>
      <p:ext uri="{BB962C8B-B14F-4D97-AF65-F5344CB8AC3E}">
        <p14:creationId xmlns:p14="http://schemas.microsoft.com/office/powerpoint/2010/main" val="13346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DDAB3A-0A22-D024-CB1E-FB00658BE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90D3B34-6582-BD11-4D42-366502C704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D8C151-0A35-D9DB-7435-13417BC8F3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A40DC-3820-4F90-B4E8-98BE2140A65D}" type="datetimeFigureOut">
              <a:rPr lang="en-AU" smtClean="0"/>
              <a:t>13/08/2025</a:t>
            </a:fld>
            <a:endParaRPr lang="en-AU"/>
          </a:p>
        </p:txBody>
      </p:sp>
      <p:sp>
        <p:nvSpPr>
          <p:cNvPr id="5" name="Footer Placeholder 4">
            <a:extLst>
              <a:ext uri="{FF2B5EF4-FFF2-40B4-BE49-F238E27FC236}">
                <a16:creationId xmlns:a16="http://schemas.microsoft.com/office/drawing/2014/main" id="{4B2A9709-41CF-642F-7858-53BE89DAE6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752F23B-D3DD-D490-A64F-7E733F664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4F4E00-A0CE-455C-B0DA-A2CE083CA5E3}" type="slidenum">
              <a:rPr lang="en-AU" smtClean="0"/>
              <a:t>‹#›</a:t>
            </a:fld>
            <a:endParaRPr lang="en-AU"/>
          </a:p>
        </p:txBody>
      </p:sp>
    </p:spTree>
    <p:extLst>
      <p:ext uri="{BB962C8B-B14F-4D97-AF65-F5344CB8AC3E}">
        <p14:creationId xmlns:p14="http://schemas.microsoft.com/office/powerpoint/2010/main" val="16415423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linkedin.com/in/farshid-keivanian" TargetMode="External"/><Relationship Id="rId2" Type="http://schemas.openxmlformats.org/officeDocument/2006/relationships/image" Target="../media/image31.jpeg"/><Relationship Id="rId1" Type="http://schemas.openxmlformats.org/officeDocument/2006/relationships/slideLayout" Target="../slideLayouts/slideLayout13.xml"/><Relationship Id="rId4" Type="http://schemas.openxmlformats.org/officeDocument/2006/relationships/hyperlink" Target="https://github.com/FarshidKeivania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876F03-8BAA-72AB-E62A-1CEA6868C9B9}"/>
              </a:ext>
            </a:extLst>
          </p:cNvPr>
          <p:cNvSpPr>
            <a:spLocks noGrp="1"/>
          </p:cNvSpPr>
          <p:nvPr>
            <p:ph type="ctrTitle"/>
          </p:nvPr>
        </p:nvSpPr>
        <p:spPr>
          <a:xfrm>
            <a:off x="3063992" y="1407171"/>
            <a:ext cx="8737863" cy="3105506"/>
          </a:xfrm>
        </p:spPr>
        <p:txBody>
          <a:bodyPr anchor="b">
            <a:noAutofit/>
          </a:bodyPr>
          <a:lstStyle/>
          <a:p>
            <a:pPr algn="l">
              <a:lnSpc>
                <a:spcPct val="150000"/>
              </a:lnSpc>
            </a:pPr>
            <a:r>
              <a:rPr lang="en-US" sz="4800" dirty="0">
                <a:latin typeface="Calibir"/>
              </a:rPr>
              <a:t>Introduction to Software Engineering (ISE102)</a:t>
            </a:r>
            <a:br>
              <a:rPr lang="en-US" sz="4800" dirty="0">
                <a:latin typeface="Calibir"/>
              </a:rPr>
            </a:br>
            <a:r>
              <a:rPr lang="en-US" sz="4800" dirty="0">
                <a:latin typeface="Calibir"/>
              </a:rPr>
              <a:t>Tutorial Week 3</a:t>
            </a:r>
            <a:endParaRPr lang="en-AU" sz="4800" dirty="0">
              <a:latin typeface="Calibir"/>
            </a:endParaRPr>
          </a:p>
        </p:txBody>
      </p:sp>
      <p:pic>
        <p:nvPicPr>
          <p:cNvPr id="6" name="Picture 5" descr="A person wearing glasses and a blue shirt&#10;&#10;AI-generated content may be incorrect.">
            <a:extLst>
              <a:ext uri="{FF2B5EF4-FFF2-40B4-BE49-F238E27FC236}">
                <a16:creationId xmlns:a16="http://schemas.microsoft.com/office/drawing/2014/main" id="{6073E74C-6F0F-4134-F922-9D911600F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90145" y="1199407"/>
            <a:ext cx="2673847" cy="3521034"/>
          </a:xfrm>
          <a:prstGeom prst="rect">
            <a:avLst/>
          </a:prstGeom>
        </p:spPr>
      </p:pic>
    </p:spTree>
    <p:extLst>
      <p:ext uri="{BB962C8B-B14F-4D97-AF65-F5344CB8AC3E}">
        <p14:creationId xmlns:p14="http://schemas.microsoft.com/office/powerpoint/2010/main" val="2769940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8016C-739D-6BC2-D4EE-57B1F2C5B1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54BDAF-AA22-4FBC-86E8-21F1C329FD07}"/>
              </a:ext>
            </a:extLst>
          </p:cNvPr>
          <p:cNvSpPr>
            <a:spLocks noGrp="1"/>
          </p:cNvSpPr>
          <p:nvPr>
            <p:ph type="title"/>
          </p:nvPr>
        </p:nvSpPr>
        <p:spPr>
          <a:xfrm>
            <a:off x="0" y="1"/>
            <a:ext cx="12192000" cy="672661"/>
          </a:xfrm>
        </p:spPr>
        <p:txBody>
          <a:bodyPr anchor="b">
            <a:normAutofit/>
          </a:bodyPr>
          <a:lstStyle/>
          <a:p>
            <a:r>
              <a:rPr lang="en-US" sz="4000" dirty="0">
                <a:latin typeface="Calibir"/>
              </a:rPr>
              <a:t>Hands-On Activity 1 (</a:t>
            </a:r>
            <a:r>
              <a:rPr lang="en-US" sz="4000" dirty="0" err="1">
                <a:latin typeface="Calibir"/>
              </a:rPr>
              <a:t>CBA_BankAccount_Deposit</a:t>
            </a:r>
            <a:r>
              <a:rPr lang="en-US" sz="4000" dirty="0">
                <a:latin typeface="Calibir"/>
              </a:rPr>
              <a:t>)</a:t>
            </a:r>
            <a:endParaRPr lang="en-AU" sz="4000" b="1" dirty="0">
              <a:latin typeface="Calibir"/>
            </a:endParaRPr>
          </a:p>
        </p:txBody>
      </p:sp>
      <p:sp>
        <p:nvSpPr>
          <p:cNvPr id="5" name="TextBox 4">
            <a:extLst>
              <a:ext uri="{FF2B5EF4-FFF2-40B4-BE49-F238E27FC236}">
                <a16:creationId xmlns:a16="http://schemas.microsoft.com/office/drawing/2014/main" id="{CCEE132D-CEB9-A3B2-8DE2-4A14B14578B5}"/>
              </a:ext>
            </a:extLst>
          </p:cNvPr>
          <p:cNvSpPr txBox="1"/>
          <p:nvPr/>
        </p:nvSpPr>
        <p:spPr>
          <a:xfrm>
            <a:off x="-1" y="1280160"/>
            <a:ext cx="12113111" cy="2610843"/>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a:latin typeface="Calibir"/>
              </a:rPr>
              <a:t>Write a class BankAccount in Java or Python with:</a:t>
            </a:r>
          </a:p>
          <a:p>
            <a:pPr marL="714375" lvl="0" indent="-457200" eaLnBrk="0" fontAlgn="base" hangingPunct="0">
              <a:lnSpc>
                <a:spcPct val="150000"/>
              </a:lnSpc>
              <a:spcBef>
                <a:spcPct val="0"/>
              </a:spcBef>
              <a:spcAft>
                <a:spcPct val="0"/>
              </a:spcAft>
              <a:buFont typeface="Arial" panose="020B0604020202020204" pitchFamily="34" charset="0"/>
              <a:buChar char="•"/>
            </a:pPr>
            <a:r>
              <a:rPr lang="en-US" altLang="en-US" sz="2800">
                <a:latin typeface="Calibir"/>
              </a:rPr>
              <a:t>Two attributes: account_holder and balance</a:t>
            </a:r>
          </a:p>
          <a:p>
            <a:pPr marL="714375" lvl="0" indent="-457200" eaLnBrk="0" fontAlgn="base" hangingPunct="0">
              <a:lnSpc>
                <a:spcPct val="150000"/>
              </a:lnSpc>
              <a:spcBef>
                <a:spcPct val="0"/>
              </a:spcBef>
              <a:spcAft>
                <a:spcPct val="0"/>
              </a:spcAft>
              <a:buFont typeface="Arial" panose="020B0604020202020204" pitchFamily="34" charset="0"/>
              <a:buChar char="•"/>
            </a:pPr>
            <a:r>
              <a:rPr lang="en-US" altLang="en-US" sz="2800">
                <a:latin typeface="Calibir"/>
              </a:rPr>
              <a:t>One method: deposit(amount) that increases the balance and prints the new balance</a:t>
            </a:r>
            <a:endParaRPr lang="en-US" altLang="en-US" sz="2800" dirty="0">
              <a:latin typeface="Calibir"/>
            </a:endParaRPr>
          </a:p>
        </p:txBody>
      </p:sp>
    </p:spTree>
    <p:extLst>
      <p:ext uri="{BB962C8B-B14F-4D97-AF65-F5344CB8AC3E}">
        <p14:creationId xmlns:p14="http://schemas.microsoft.com/office/powerpoint/2010/main" val="2082929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4F8F2-743B-A859-826E-8359C6FA99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9D192C-9756-E6EB-9D1E-4B8562B38086}"/>
              </a:ext>
            </a:extLst>
          </p:cNvPr>
          <p:cNvSpPr>
            <a:spLocks noGrp="1"/>
          </p:cNvSpPr>
          <p:nvPr>
            <p:ph type="title"/>
          </p:nvPr>
        </p:nvSpPr>
        <p:spPr>
          <a:xfrm>
            <a:off x="0" y="1"/>
            <a:ext cx="12192000" cy="672661"/>
          </a:xfrm>
        </p:spPr>
        <p:txBody>
          <a:bodyPr anchor="b">
            <a:normAutofit fontScale="90000"/>
          </a:bodyPr>
          <a:lstStyle/>
          <a:p>
            <a:r>
              <a:rPr lang="en-US" sz="4000" dirty="0">
                <a:latin typeface="Calibir"/>
              </a:rPr>
              <a:t>Hands-On Activity 1 (</a:t>
            </a:r>
            <a:r>
              <a:rPr lang="en-US" sz="4000" dirty="0" err="1">
                <a:latin typeface="Calibir"/>
              </a:rPr>
              <a:t>CBA_BankAccount_Deposit</a:t>
            </a:r>
            <a:r>
              <a:rPr lang="en-US" sz="4000" dirty="0">
                <a:latin typeface="Calibir"/>
              </a:rPr>
              <a:t> in Python)</a:t>
            </a:r>
            <a:endParaRPr lang="en-AU" sz="4000" b="1" dirty="0">
              <a:latin typeface="Calibir"/>
            </a:endParaRPr>
          </a:p>
        </p:txBody>
      </p:sp>
      <p:sp>
        <p:nvSpPr>
          <p:cNvPr id="9" name="Rectangle 1">
            <a:extLst>
              <a:ext uri="{FF2B5EF4-FFF2-40B4-BE49-F238E27FC236}">
                <a16:creationId xmlns:a16="http://schemas.microsoft.com/office/drawing/2014/main" id="{9D06282C-299E-5175-B8D6-5B9F6E0AD6E1}"/>
              </a:ext>
            </a:extLst>
          </p:cNvPr>
          <p:cNvSpPr>
            <a:spLocks noChangeArrowheads="1"/>
          </p:cNvSpPr>
          <p:nvPr/>
        </p:nvSpPr>
        <p:spPr bwMode="auto">
          <a:xfrm>
            <a:off x="0" y="4453578"/>
            <a:ext cx="12192000" cy="216110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The </a:t>
            </a:r>
            <a:r>
              <a:rPr kumimoji="0" lang="en-US" altLang="en-US" sz="2300" b="1" i="0" u="none" strike="noStrike" cap="none" normalizeH="0" baseline="0" dirty="0" err="1">
                <a:ln>
                  <a:noFill/>
                </a:ln>
                <a:solidFill>
                  <a:schemeClr val="tx1"/>
                </a:solidFill>
                <a:effectLst/>
                <a:latin typeface="Calibir"/>
              </a:rPr>
              <a:t>BankAccount</a:t>
            </a:r>
            <a:r>
              <a:rPr kumimoji="0" lang="en-US" altLang="en-US" sz="2300" b="0" i="0" u="none" strike="noStrike" cap="none" normalizeH="0" baseline="0" dirty="0">
                <a:ln>
                  <a:noFill/>
                </a:ln>
                <a:solidFill>
                  <a:schemeClr val="tx1"/>
                </a:solidFill>
                <a:effectLst/>
                <a:latin typeface="Calibir"/>
              </a:rPr>
              <a:t> class is created with two attributes: the account holder’s name and their balance.</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The </a:t>
            </a:r>
            <a:r>
              <a:rPr kumimoji="0" lang="en-US" altLang="en-US" sz="2300" b="1" i="0" u="none" strike="noStrike" cap="none" normalizeH="0" baseline="0" dirty="0">
                <a:ln>
                  <a:noFill/>
                </a:ln>
                <a:solidFill>
                  <a:schemeClr val="tx1"/>
                </a:solidFill>
                <a:effectLst/>
                <a:latin typeface="Calibir"/>
              </a:rPr>
              <a:t>deposit</a:t>
            </a:r>
            <a:r>
              <a:rPr kumimoji="0" lang="en-US" altLang="en-US" sz="2300" b="0" i="0" u="none" strike="noStrike" cap="none" normalizeH="0" baseline="0" dirty="0">
                <a:ln>
                  <a:noFill/>
                </a:ln>
                <a:solidFill>
                  <a:schemeClr val="tx1"/>
                </a:solidFill>
                <a:effectLst/>
                <a:latin typeface="Calibir"/>
              </a:rPr>
              <a:t> method adds money to the balance and shows the updated amount.</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An example account for </a:t>
            </a:r>
            <a:r>
              <a:rPr kumimoji="0" lang="en-US" altLang="en-US" sz="2300" b="0" i="1" u="none" strike="noStrike" cap="none" normalizeH="0" baseline="0" dirty="0">
                <a:ln>
                  <a:noFill/>
                </a:ln>
                <a:solidFill>
                  <a:schemeClr val="tx1"/>
                </a:solidFill>
                <a:effectLst/>
                <a:latin typeface="Calibir"/>
              </a:rPr>
              <a:t>Sarah Johnson</a:t>
            </a:r>
            <a:r>
              <a:rPr kumimoji="0" lang="en-US" altLang="en-US" sz="2300" b="0" i="0" u="none" strike="noStrike" cap="none" normalizeH="0" baseline="0" dirty="0">
                <a:ln>
                  <a:noFill/>
                </a:ln>
                <a:solidFill>
                  <a:schemeClr val="tx1"/>
                </a:solidFill>
                <a:effectLst/>
                <a:latin typeface="Calibir"/>
              </a:rPr>
              <a:t> is created, and $200 is deposited to update her balance.</a:t>
            </a:r>
          </a:p>
        </p:txBody>
      </p:sp>
      <p:pic>
        <p:nvPicPr>
          <p:cNvPr id="13" name="Picture 12">
            <a:extLst>
              <a:ext uri="{FF2B5EF4-FFF2-40B4-BE49-F238E27FC236}">
                <a16:creationId xmlns:a16="http://schemas.microsoft.com/office/drawing/2014/main" id="{BFF0F670-D566-2C8E-F336-D6ACF89BAD7A}"/>
              </a:ext>
            </a:extLst>
          </p:cNvPr>
          <p:cNvPicPr>
            <a:picLocks noChangeAspect="1"/>
          </p:cNvPicPr>
          <p:nvPr/>
        </p:nvPicPr>
        <p:blipFill>
          <a:blip r:embed="rId2"/>
          <a:srcRect l="7742" t="9808" r="8186" b="44301"/>
          <a:stretch>
            <a:fillRect/>
          </a:stretch>
        </p:blipFill>
        <p:spPr>
          <a:xfrm>
            <a:off x="0" y="691422"/>
            <a:ext cx="12192000" cy="3743396"/>
          </a:xfrm>
          <a:prstGeom prst="rect">
            <a:avLst/>
          </a:prstGeom>
        </p:spPr>
      </p:pic>
    </p:spTree>
    <p:extLst>
      <p:ext uri="{BB962C8B-B14F-4D97-AF65-F5344CB8AC3E}">
        <p14:creationId xmlns:p14="http://schemas.microsoft.com/office/powerpoint/2010/main" val="62352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6E529-A6F4-7D01-336C-C242E9307D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5A40D5-4B60-E7A6-CFA1-BA38B958EA0E}"/>
              </a:ext>
            </a:extLst>
          </p:cNvPr>
          <p:cNvSpPr>
            <a:spLocks noGrp="1"/>
          </p:cNvSpPr>
          <p:nvPr>
            <p:ph type="title"/>
          </p:nvPr>
        </p:nvSpPr>
        <p:spPr>
          <a:xfrm>
            <a:off x="0" y="1"/>
            <a:ext cx="12192000" cy="672661"/>
          </a:xfrm>
        </p:spPr>
        <p:txBody>
          <a:bodyPr anchor="b">
            <a:normAutofit/>
          </a:bodyPr>
          <a:lstStyle/>
          <a:p>
            <a:r>
              <a:rPr lang="en-US" sz="4000" dirty="0">
                <a:latin typeface="Calibir"/>
              </a:rPr>
              <a:t>Hands-On Activity 1 (</a:t>
            </a:r>
            <a:r>
              <a:rPr lang="en-US" sz="4000" dirty="0" err="1">
                <a:latin typeface="Calibir"/>
              </a:rPr>
              <a:t>CBA_BankAccount_Deposit</a:t>
            </a:r>
            <a:r>
              <a:rPr lang="en-US" sz="4000" dirty="0">
                <a:latin typeface="Calibir"/>
              </a:rPr>
              <a:t> in Java)</a:t>
            </a:r>
            <a:endParaRPr lang="en-AU" sz="4000" b="1" dirty="0">
              <a:latin typeface="Calibir"/>
            </a:endParaRPr>
          </a:p>
        </p:txBody>
      </p:sp>
      <p:sp>
        <p:nvSpPr>
          <p:cNvPr id="5" name="Rectangle 1">
            <a:extLst>
              <a:ext uri="{FF2B5EF4-FFF2-40B4-BE49-F238E27FC236}">
                <a16:creationId xmlns:a16="http://schemas.microsoft.com/office/drawing/2014/main" id="{76AD09A7-3B37-ACA6-CC40-4F7D783C049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CAFC075-8D5C-DEDC-AC52-8BF93859FA4C}"/>
              </a:ext>
            </a:extLst>
          </p:cNvPr>
          <p:cNvPicPr>
            <a:picLocks noChangeAspect="1"/>
          </p:cNvPicPr>
          <p:nvPr/>
        </p:nvPicPr>
        <p:blipFill>
          <a:blip r:embed="rId2"/>
          <a:srcRect l="7984" t="6667" r="7701" b="15914"/>
          <a:stretch>
            <a:fillRect/>
          </a:stretch>
        </p:blipFill>
        <p:spPr>
          <a:xfrm>
            <a:off x="92365" y="672662"/>
            <a:ext cx="12099635" cy="6249453"/>
          </a:xfrm>
          <a:prstGeom prst="rect">
            <a:avLst/>
          </a:prstGeom>
        </p:spPr>
      </p:pic>
      <p:sp>
        <p:nvSpPr>
          <p:cNvPr id="8" name="Rectangle 2">
            <a:extLst>
              <a:ext uri="{FF2B5EF4-FFF2-40B4-BE49-F238E27FC236}">
                <a16:creationId xmlns:a16="http://schemas.microsoft.com/office/drawing/2014/main" id="{F42CFCA3-C44F-62A3-66B7-66F7633242DF}"/>
              </a:ext>
            </a:extLst>
          </p:cNvPr>
          <p:cNvSpPr>
            <a:spLocks noChangeArrowheads="1"/>
          </p:cNvSpPr>
          <p:nvPr/>
        </p:nvSpPr>
        <p:spPr bwMode="auto">
          <a:xfrm>
            <a:off x="4247535" y="4586748"/>
            <a:ext cx="7944465" cy="2291085"/>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The </a:t>
            </a:r>
            <a:r>
              <a:rPr kumimoji="0" lang="en-US" altLang="en-US" sz="2300" b="1" i="0" u="none" strike="noStrike" cap="none" normalizeH="0" baseline="0" dirty="0" err="1">
                <a:ln>
                  <a:noFill/>
                </a:ln>
                <a:solidFill>
                  <a:schemeClr val="tx1"/>
                </a:solidFill>
                <a:effectLst/>
                <a:latin typeface="Calibir"/>
              </a:rPr>
              <a:t>BankAccount</a:t>
            </a:r>
            <a:r>
              <a:rPr kumimoji="0" lang="en-US" altLang="en-US" sz="2300" b="0" i="0" u="none" strike="noStrike" cap="none" normalizeH="0" baseline="0" dirty="0">
                <a:ln>
                  <a:noFill/>
                </a:ln>
                <a:solidFill>
                  <a:schemeClr val="tx1"/>
                </a:solidFill>
                <a:effectLst/>
                <a:latin typeface="Calibir"/>
              </a:rPr>
              <a:t> class is created with two attributes: the account holder’s name and their balance.</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The </a:t>
            </a:r>
            <a:r>
              <a:rPr kumimoji="0" lang="en-US" altLang="en-US" sz="2300" b="1" i="0" u="none" strike="noStrike" cap="none" normalizeH="0" baseline="0" dirty="0">
                <a:ln>
                  <a:noFill/>
                </a:ln>
                <a:solidFill>
                  <a:schemeClr val="tx1"/>
                </a:solidFill>
                <a:effectLst/>
                <a:latin typeface="Calibir"/>
              </a:rPr>
              <a:t>deposit</a:t>
            </a:r>
            <a:r>
              <a:rPr kumimoji="0" lang="en-US" altLang="en-US" sz="2300" b="0" i="0" u="none" strike="noStrike" cap="none" normalizeH="0" baseline="0" dirty="0">
                <a:ln>
                  <a:noFill/>
                </a:ln>
                <a:solidFill>
                  <a:schemeClr val="tx1"/>
                </a:solidFill>
                <a:effectLst/>
                <a:latin typeface="Calibir"/>
              </a:rPr>
              <a:t> method adds money to the balance and prints the updated amount.</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In the </a:t>
            </a:r>
            <a:r>
              <a:rPr kumimoji="0" lang="en-US" altLang="en-US" sz="2300" b="1" i="0" u="none" strike="noStrike" cap="none" normalizeH="0" baseline="0" dirty="0">
                <a:ln>
                  <a:noFill/>
                </a:ln>
                <a:solidFill>
                  <a:schemeClr val="tx1"/>
                </a:solidFill>
                <a:effectLst/>
                <a:latin typeface="Calibir"/>
              </a:rPr>
              <a:t>main</a:t>
            </a:r>
            <a:r>
              <a:rPr kumimoji="0" lang="en-US" altLang="en-US" sz="2300" b="0" i="0" u="none" strike="noStrike" cap="none" normalizeH="0" baseline="0" dirty="0">
                <a:ln>
                  <a:noFill/>
                </a:ln>
                <a:solidFill>
                  <a:schemeClr val="tx1"/>
                </a:solidFill>
                <a:effectLst/>
                <a:latin typeface="Calibir"/>
              </a:rPr>
              <a:t> method, an example account for </a:t>
            </a:r>
            <a:r>
              <a:rPr kumimoji="0" lang="en-US" altLang="en-US" sz="2300" b="0" i="1" u="none" strike="noStrike" cap="none" normalizeH="0" baseline="0" dirty="0">
                <a:ln>
                  <a:noFill/>
                </a:ln>
                <a:solidFill>
                  <a:schemeClr val="tx1"/>
                </a:solidFill>
                <a:effectLst/>
                <a:latin typeface="Calibir"/>
              </a:rPr>
              <a:t>Sarah Johnson</a:t>
            </a:r>
            <a:r>
              <a:rPr kumimoji="0" lang="en-US" altLang="en-US" sz="2300" b="0" i="0" u="none" strike="noStrike" cap="none" normalizeH="0" baseline="0" dirty="0">
                <a:ln>
                  <a:noFill/>
                </a:ln>
                <a:solidFill>
                  <a:schemeClr val="tx1"/>
                </a:solidFill>
                <a:effectLst/>
                <a:latin typeface="Calibir"/>
              </a:rPr>
              <a:t> is created, and $200 is deposited to update her balance. </a:t>
            </a:r>
          </a:p>
        </p:txBody>
      </p:sp>
    </p:spTree>
    <p:extLst>
      <p:ext uri="{BB962C8B-B14F-4D97-AF65-F5344CB8AC3E}">
        <p14:creationId xmlns:p14="http://schemas.microsoft.com/office/powerpoint/2010/main" val="1783850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146E9-EFCC-2744-87CE-E0D553E56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865A81-209B-3ADC-7C9A-B9DD598A0F08}"/>
              </a:ext>
            </a:extLst>
          </p:cNvPr>
          <p:cNvSpPr>
            <a:spLocks noGrp="1"/>
          </p:cNvSpPr>
          <p:nvPr>
            <p:ph type="title"/>
          </p:nvPr>
        </p:nvSpPr>
        <p:spPr>
          <a:xfrm>
            <a:off x="0" y="1"/>
            <a:ext cx="12192000" cy="672661"/>
          </a:xfrm>
        </p:spPr>
        <p:txBody>
          <a:bodyPr anchor="b">
            <a:normAutofit/>
          </a:bodyPr>
          <a:lstStyle/>
          <a:p>
            <a:r>
              <a:rPr lang="en-US" sz="4000" dirty="0">
                <a:latin typeface="Calibir"/>
              </a:rPr>
              <a:t>Hands-On Activity 2 (OOP Example – Train Class)</a:t>
            </a:r>
            <a:endParaRPr lang="en-AU" sz="4000" b="1" dirty="0">
              <a:latin typeface="Calibir"/>
            </a:endParaRPr>
          </a:p>
        </p:txBody>
      </p:sp>
      <p:sp>
        <p:nvSpPr>
          <p:cNvPr id="5" name="Rectangle 1">
            <a:extLst>
              <a:ext uri="{FF2B5EF4-FFF2-40B4-BE49-F238E27FC236}">
                <a16:creationId xmlns:a16="http://schemas.microsoft.com/office/drawing/2014/main" id="{5F0666DE-CE7F-B269-BDAC-49A75A87488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59B3E673-3C1A-F9E9-6B5A-9F95F4CE7D94}"/>
              </a:ext>
            </a:extLst>
          </p:cNvPr>
          <p:cNvSpPr>
            <a:spLocks noChangeArrowheads="1"/>
          </p:cNvSpPr>
          <p:nvPr/>
        </p:nvSpPr>
        <p:spPr bwMode="auto">
          <a:xfrm>
            <a:off x="1" y="934696"/>
            <a:ext cx="12192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ir"/>
              </a:rPr>
              <a:t>Build a class Train that can show the train number and destination (e.g., Sydney → Newcastle). Use Python or Java.</a:t>
            </a:r>
          </a:p>
        </p:txBody>
      </p:sp>
    </p:spTree>
    <p:extLst>
      <p:ext uri="{BB962C8B-B14F-4D97-AF65-F5344CB8AC3E}">
        <p14:creationId xmlns:p14="http://schemas.microsoft.com/office/powerpoint/2010/main" val="4066641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3175E-DA15-6AA3-12B8-72E66FC5B4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0CD2B0-E8FB-9DDF-64B6-FEF46BB00336}"/>
              </a:ext>
            </a:extLst>
          </p:cNvPr>
          <p:cNvSpPr>
            <a:spLocks noGrp="1"/>
          </p:cNvSpPr>
          <p:nvPr>
            <p:ph type="title"/>
          </p:nvPr>
        </p:nvSpPr>
        <p:spPr>
          <a:xfrm>
            <a:off x="0" y="1"/>
            <a:ext cx="12192000" cy="672661"/>
          </a:xfrm>
        </p:spPr>
        <p:txBody>
          <a:bodyPr anchor="b">
            <a:normAutofit fontScale="90000"/>
          </a:bodyPr>
          <a:lstStyle/>
          <a:p>
            <a:r>
              <a:rPr lang="en-US" sz="4000" dirty="0">
                <a:latin typeface="Calibir"/>
              </a:rPr>
              <a:t>Hands-On Activity 3 (Create Your </a:t>
            </a:r>
            <a:r>
              <a:rPr lang="en-US" sz="4000" dirty="0" err="1">
                <a:latin typeface="Calibir"/>
              </a:rPr>
              <a:t>Favourite</a:t>
            </a:r>
            <a:r>
              <a:rPr lang="en-US" sz="4000" dirty="0">
                <a:latin typeface="Calibir"/>
              </a:rPr>
              <a:t> Aussie Sport Class)</a:t>
            </a:r>
            <a:endParaRPr lang="en-AU" sz="4000" b="1" dirty="0">
              <a:latin typeface="Calibir"/>
            </a:endParaRPr>
          </a:p>
        </p:txBody>
      </p:sp>
      <p:sp>
        <p:nvSpPr>
          <p:cNvPr id="5" name="Rectangle 1">
            <a:extLst>
              <a:ext uri="{FF2B5EF4-FFF2-40B4-BE49-F238E27FC236}">
                <a16:creationId xmlns:a16="http://schemas.microsoft.com/office/drawing/2014/main" id="{781FC9F2-2844-D11D-CA84-7B8CE3A0D1A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B81F25F-E6F4-9C53-F5B3-089793EF67E8}"/>
              </a:ext>
            </a:extLst>
          </p:cNvPr>
          <p:cNvSpPr>
            <a:spLocks noChangeArrowheads="1"/>
          </p:cNvSpPr>
          <p:nvPr/>
        </p:nvSpPr>
        <p:spPr bwMode="auto">
          <a:xfrm>
            <a:off x="1" y="932901"/>
            <a:ext cx="12192000" cy="1321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sz="2800" dirty="0">
                <a:latin typeface="Calibir"/>
              </a:rPr>
              <a:t>Create a class for a </a:t>
            </a:r>
            <a:r>
              <a:rPr lang="en-US" sz="2800" dirty="0" err="1">
                <a:latin typeface="Calibir"/>
              </a:rPr>
              <a:t>favourite</a:t>
            </a:r>
            <a:r>
              <a:rPr lang="en-US" sz="2800" dirty="0">
                <a:latin typeface="Calibir"/>
              </a:rPr>
              <a:t> Aussie sport (e.g., </a:t>
            </a:r>
            <a:r>
              <a:rPr lang="en-US" sz="2800" dirty="0" err="1">
                <a:latin typeface="Calibir"/>
              </a:rPr>
              <a:t>CricketPlayer</a:t>
            </a:r>
            <a:r>
              <a:rPr lang="en-US" sz="2800" dirty="0">
                <a:latin typeface="Calibir"/>
              </a:rPr>
              <a:t>) with attributes and actions.</a:t>
            </a:r>
            <a:endParaRPr kumimoji="0" lang="en-US" altLang="en-US" sz="2800" b="0" i="0" u="none" strike="noStrike" cap="none" normalizeH="0" baseline="0" dirty="0">
              <a:ln>
                <a:noFill/>
              </a:ln>
              <a:solidFill>
                <a:schemeClr val="tx1"/>
              </a:solidFill>
              <a:effectLst/>
              <a:latin typeface="Calibir"/>
            </a:endParaRPr>
          </a:p>
        </p:txBody>
      </p:sp>
    </p:spTree>
    <p:extLst>
      <p:ext uri="{BB962C8B-B14F-4D97-AF65-F5344CB8AC3E}">
        <p14:creationId xmlns:p14="http://schemas.microsoft.com/office/powerpoint/2010/main" val="2046451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716AC-F3CF-173C-F2B3-310BCD79EA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EDACD1-EB76-3B4E-3DC5-63B61F9B053F}"/>
              </a:ext>
            </a:extLst>
          </p:cNvPr>
          <p:cNvSpPr>
            <a:spLocks noGrp="1"/>
          </p:cNvSpPr>
          <p:nvPr>
            <p:ph type="title"/>
          </p:nvPr>
        </p:nvSpPr>
        <p:spPr>
          <a:xfrm>
            <a:off x="0" y="1"/>
            <a:ext cx="12192000" cy="1120876"/>
          </a:xfrm>
        </p:spPr>
        <p:txBody>
          <a:bodyPr anchor="b">
            <a:normAutofit fontScale="90000"/>
          </a:bodyPr>
          <a:lstStyle/>
          <a:p>
            <a:r>
              <a:rPr lang="en-US" sz="4000" dirty="0">
                <a:latin typeface="Calibir"/>
              </a:rPr>
              <a:t>Hands-On Activity 4 (Create Multiple Objects and Call Their Methods)</a:t>
            </a:r>
            <a:endParaRPr lang="en-AU" sz="4000" b="1" dirty="0">
              <a:latin typeface="Calibir"/>
            </a:endParaRPr>
          </a:p>
        </p:txBody>
      </p:sp>
      <p:sp>
        <p:nvSpPr>
          <p:cNvPr id="5" name="Rectangle 1">
            <a:extLst>
              <a:ext uri="{FF2B5EF4-FFF2-40B4-BE49-F238E27FC236}">
                <a16:creationId xmlns:a16="http://schemas.microsoft.com/office/drawing/2014/main" id="{BB128411-351F-6ACC-F36E-35CF8D668CE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6471EC8-6BC7-D577-F22A-88FC43CA72E4}"/>
              </a:ext>
            </a:extLst>
          </p:cNvPr>
          <p:cNvSpPr>
            <a:spLocks noChangeArrowheads="1"/>
          </p:cNvSpPr>
          <p:nvPr/>
        </p:nvSpPr>
        <p:spPr bwMode="auto">
          <a:xfrm>
            <a:off x="0" y="1120877"/>
            <a:ext cx="12192000" cy="1321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sz="2800" dirty="0">
                <a:latin typeface="Calibir"/>
              </a:rPr>
              <a:t>Write code to create two different objects from the same class and call their methods.</a:t>
            </a:r>
            <a:endParaRPr kumimoji="0" lang="en-US" altLang="en-US" sz="2800" b="0" i="0" u="none" strike="noStrike" cap="none" normalizeH="0" baseline="0" dirty="0">
              <a:ln>
                <a:noFill/>
              </a:ln>
              <a:solidFill>
                <a:schemeClr val="tx1"/>
              </a:solidFill>
              <a:effectLst/>
              <a:latin typeface="Calibir"/>
            </a:endParaRPr>
          </a:p>
        </p:txBody>
      </p:sp>
    </p:spTree>
    <p:extLst>
      <p:ext uri="{BB962C8B-B14F-4D97-AF65-F5344CB8AC3E}">
        <p14:creationId xmlns:p14="http://schemas.microsoft.com/office/powerpoint/2010/main" val="3122255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34AD0-9350-31DD-D9E4-79D481BD05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7E32E6-B43B-64A4-5698-A9F93A53BAC3}"/>
              </a:ext>
            </a:extLst>
          </p:cNvPr>
          <p:cNvSpPr>
            <a:spLocks noGrp="1"/>
          </p:cNvSpPr>
          <p:nvPr>
            <p:ph type="title"/>
          </p:nvPr>
        </p:nvSpPr>
        <p:spPr>
          <a:xfrm>
            <a:off x="0" y="1"/>
            <a:ext cx="12192000" cy="766915"/>
          </a:xfrm>
        </p:spPr>
        <p:txBody>
          <a:bodyPr anchor="b">
            <a:normAutofit/>
          </a:bodyPr>
          <a:lstStyle/>
          <a:p>
            <a:r>
              <a:rPr lang="en-US" sz="4000" dirty="0">
                <a:latin typeface="Calibir"/>
              </a:rPr>
              <a:t>Data Types, Variables, and Operators</a:t>
            </a:r>
            <a:endParaRPr lang="en-AU" sz="4000" b="1" dirty="0">
              <a:latin typeface="Calibir"/>
            </a:endParaRPr>
          </a:p>
        </p:txBody>
      </p:sp>
      <p:sp>
        <p:nvSpPr>
          <p:cNvPr id="5" name="Rectangle 1">
            <a:extLst>
              <a:ext uri="{FF2B5EF4-FFF2-40B4-BE49-F238E27FC236}">
                <a16:creationId xmlns:a16="http://schemas.microsoft.com/office/drawing/2014/main" id="{587BEA07-513D-D2F7-E699-9B9AF2F3009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8A2BE69-8F15-0F18-EE81-3610133D448A}"/>
              </a:ext>
            </a:extLst>
          </p:cNvPr>
          <p:cNvSpPr>
            <a:spLocks noChangeArrowheads="1"/>
          </p:cNvSpPr>
          <p:nvPr/>
        </p:nvSpPr>
        <p:spPr bwMode="auto">
          <a:xfrm>
            <a:off x="0" y="799508"/>
            <a:ext cx="12192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Variables are like containers that store information.</a:t>
            </a:r>
            <a:endParaRPr lang="en-US" sz="2800" dirty="0">
              <a:latin typeface="Calibir"/>
            </a:endParaRPr>
          </a:p>
          <a:p>
            <a:pPr marL="457200" indent="-457200">
              <a:lnSpc>
                <a:spcPct val="150000"/>
              </a:lnSpc>
              <a:buFont typeface="Arial" panose="020B0604020202020204" pitchFamily="34" charset="0"/>
              <a:buChar char="•"/>
            </a:pPr>
            <a:r>
              <a:rPr lang="en-US" sz="2800" b="1" dirty="0">
                <a:latin typeface="Calibir"/>
              </a:rPr>
              <a:t>Python:</a:t>
            </a:r>
            <a:r>
              <a:rPr lang="en-US" sz="2800" dirty="0">
                <a:latin typeface="Calibir"/>
              </a:rPr>
              <a:t> Flexible – you can put anything inside.</a:t>
            </a:r>
          </a:p>
          <a:p>
            <a:pPr marL="457200" indent="-457200">
              <a:lnSpc>
                <a:spcPct val="150000"/>
              </a:lnSpc>
              <a:buFont typeface="Arial" panose="020B0604020202020204" pitchFamily="34" charset="0"/>
              <a:buChar char="•"/>
            </a:pPr>
            <a:r>
              <a:rPr lang="en-US" sz="2800" b="1" dirty="0">
                <a:latin typeface="Calibir"/>
              </a:rPr>
              <a:t>Java:</a:t>
            </a:r>
            <a:r>
              <a:rPr lang="en-US" sz="2800" dirty="0">
                <a:latin typeface="Calibir"/>
              </a:rPr>
              <a:t> Strict – each container has a label for the type it can hold.</a:t>
            </a:r>
          </a:p>
        </p:txBody>
      </p:sp>
    </p:spTree>
    <p:extLst>
      <p:ext uri="{BB962C8B-B14F-4D97-AF65-F5344CB8AC3E}">
        <p14:creationId xmlns:p14="http://schemas.microsoft.com/office/powerpoint/2010/main" val="2142777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A1DA8-F173-B0AD-DE4B-121B89DEF9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E5D32A-D0E4-0330-0269-1BC49E3E748D}"/>
              </a:ext>
            </a:extLst>
          </p:cNvPr>
          <p:cNvSpPr>
            <a:spLocks noGrp="1"/>
          </p:cNvSpPr>
          <p:nvPr>
            <p:ph type="title"/>
          </p:nvPr>
        </p:nvSpPr>
        <p:spPr>
          <a:xfrm>
            <a:off x="0" y="1"/>
            <a:ext cx="12192000" cy="766915"/>
          </a:xfrm>
        </p:spPr>
        <p:txBody>
          <a:bodyPr anchor="b">
            <a:normAutofit/>
          </a:bodyPr>
          <a:lstStyle/>
          <a:p>
            <a:r>
              <a:rPr lang="en-US" sz="4000" dirty="0">
                <a:latin typeface="Calibir"/>
              </a:rPr>
              <a:t>Data Types, Variables, and Operators</a:t>
            </a:r>
            <a:endParaRPr lang="en-AU" sz="4000" b="1" dirty="0">
              <a:latin typeface="Calibir"/>
            </a:endParaRPr>
          </a:p>
        </p:txBody>
      </p:sp>
      <p:sp>
        <p:nvSpPr>
          <p:cNvPr id="5" name="Rectangle 1">
            <a:extLst>
              <a:ext uri="{FF2B5EF4-FFF2-40B4-BE49-F238E27FC236}">
                <a16:creationId xmlns:a16="http://schemas.microsoft.com/office/drawing/2014/main" id="{A0A40018-FE41-94A6-E429-67C4544EE40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EA96834D-E0AF-0940-BE20-298416742110}"/>
              </a:ext>
            </a:extLst>
          </p:cNvPr>
          <p:cNvSpPr>
            <a:spLocks noChangeArrowheads="1"/>
          </p:cNvSpPr>
          <p:nvPr/>
        </p:nvSpPr>
        <p:spPr bwMode="auto">
          <a:xfrm>
            <a:off x="0" y="1477247"/>
            <a:ext cx="4807973"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Common types:</a:t>
            </a:r>
            <a:endParaRPr lang="en-US" altLang="en-US" sz="2800" dirty="0">
              <a:latin typeface="Calibir"/>
            </a:endParaRP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int – whole numbers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float / double – decimals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err="1">
                <a:latin typeface="Calibir"/>
              </a:rPr>
              <a:t>boolean</a:t>
            </a:r>
            <a:r>
              <a:rPr lang="en-US" altLang="en-US" sz="2800" dirty="0">
                <a:latin typeface="Calibir"/>
              </a:rPr>
              <a:t> – true/false</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char – one letter</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String – text</a:t>
            </a:r>
          </a:p>
        </p:txBody>
      </p:sp>
      <p:sp>
        <p:nvSpPr>
          <p:cNvPr id="6" name="Rectangle 2">
            <a:extLst>
              <a:ext uri="{FF2B5EF4-FFF2-40B4-BE49-F238E27FC236}">
                <a16:creationId xmlns:a16="http://schemas.microsoft.com/office/drawing/2014/main" id="{F609C402-4A21-C7CA-3A42-779A7A033FBA}"/>
              </a:ext>
            </a:extLst>
          </p:cNvPr>
          <p:cNvSpPr>
            <a:spLocks noChangeArrowheads="1"/>
          </p:cNvSpPr>
          <p:nvPr/>
        </p:nvSpPr>
        <p:spPr bwMode="auto">
          <a:xfrm>
            <a:off x="4807973" y="1154082"/>
            <a:ext cx="7384027"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Calibir"/>
              </a:rPr>
              <a:t>These types are explicitly defined in Java, but Python handles them differently:</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Calibir"/>
              </a:rPr>
              <a:t>Java: We must declare the type (int age = 25;) – it’s strictly typed.</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Calibir"/>
              </a:rPr>
              <a:t>Python: We don’t declare the type (age = 25) – it’s dynamically typed, but those </a:t>
            </a:r>
            <a:r>
              <a:rPr kumimoji="0" lang="en-US" altLang="en-US" sz="2800" i="1" u="none" strike="noStrike" cap="none" normalizeH="0" baseline="0" dirty="0">
                <a:ln>
                  <a:noFill/>
                </a:ln>
                <a:solidFill>
                  <a:schemeClr val="tx1"/>
                </a:solidFill>
                <a:effectLst/>
                <a:latin typeface="Calibir"/>
              </a:rPr>
              <a:t>kinds</a:t>
            </a:r>
            <a:r>
              <a:rPr kumimoji="0" lang="en-US" altLang="en-US" sz="2800" i="0" u="none" strike="noStrike" cap="none" normalizeH="0" baseline="0" dirty="0">
                <a:ln>
                  <a:noFill/>
                </a:ln>
                <a:solidFill>
                  <a:schemeClr val="tx1"/>
                </a:solidFill>
                <a:effectLst/>
                <a:latin typeface="Calibir"/>
              </a:rPr>
              <a:t> of values still exist.</a:t>
            </a:r>
          </a:p>
        </p:txBody>
      </p:sp>
    </p:spTree>
    <p:extLst>
      <p:ext uri="{BB962C8B-B14F-4D97-AF65-F5344CB8AC3E}">
        <p14:creationId xmlns:p14="http://schemas.microsoft.com/office/powerpoint/2010/main" val="104588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6196E-F37A-5FFB-C803-F45EA924BA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42FC8F-67B7-BE77-6E88-717569AB868C}"/>
              </a:ext>
            </a:extLst>
          </p:cNvPr>
          <p:cNvSpPr>
            <a:spLocks noGrp="1"/>
          </p:cNvSpPr>
          <p:nvPr>
            <p:ph type="title"/>
          </p:nvPr>
        </p:nvSpPr>
        <p:spPr>
          <a:xfrm>
            <a:off x="0" y="1"/>
            <a:ext cx="12192000" cy="766915"/>
          </a:xfrm>
        </p:spPr>
        <p:txBody>
          <a:bodyPr anchor="b">
            <a:normAutofit/>
          </a:bodyPr>
          <a:lstStyle/>
          <a:p>
            <a:r>
              <a:rPr lang="en-US" sz="4000" dirty="0">
                <a:latin typeface="Calibir"/>
              </a:rPr>
              <a:t>Data Types, Variables, and Operators</a:t>
            </a:r>
            <a:endParaRPr lang="en-AU" sz="4000" b="1" dirty="0">
              <a:latin typeface="Calibir"/>
            </a:endParaRPr>
          </a:p>
        </p:txBody>
      </p:sp>
      <p:sp>
        <p:nvSpPr>
          <p:cNvPr id="5" name="Rectangle 1">
            <a:extLst>
              <a:ext uri="{FF2B5EF4-FFF2-40B4-BE49-F238E27FC236}">
                <a16:creationId xmlns:a16="http://schemas.microsoft.com/office/drawing/2014/main" id="{6261B6F5-C5DA-0C7A-BB81-84201588845E}"/>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55936F26-9260-13D8-FD55-D4BB704CD25D}"/>
              </a:ext>
            </a:extLst>
          </p:cNvPr>
          <p:cNvSpPr>
            <a:spLocks noChangeArrowheads="1"/>
          </p:cNvSpPr>
          <p:nvPr/>
        </p:nvSpPr>
        <p:spPr bwMode="auto">
          <a:xfrm>
            <a:off x="0" y="1477248"/>
            <a:ext cx="4807973"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Common types:</a:t>
            </a:r>
            <a:endParaRPr lang="en-US" altLang="en-US" sz="2800" dirty="0">
              <a:latin typeface="Calibir"/>
            </a:endParaRP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int – whole numbers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float / double – decimals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err="1">
                <a:latin typeface="Calibir"/>
              </a:rPr>
              <a:t>boolean</a:t>
            </a:r>
            <a:r>
              <a:rPr lang="en-US" altLang="en-US" sz="2800" dirty="0">
                <a:latin typeface="Calibir"/>
              </a:rPr>
              <a:t> – true/false</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char – one letter</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String – text</a:t>
            </a:r>
          </a:p>
        </p:txBody>
      </p:sp>
      <p:sp>
        <p:nvSpPr>
          <p:cNvPr id="6" name="Rectangle 2">
            <a:extLst>
              <a:ext uri="{FF2B5EF4-FFF2-40B4-BE49-F238E27FC236}">
                <a16:creationId xmlns:a16="http://schemas.microsoft.com/office/drawing/2014/main" id="{A3891015-A5E4-5BC6-85A6-83033899BCEE}"/>
              </a:ext>
            </a:extLst>
          </p:cNvPr>
          <p:cNvSpPr>
            <a:spLocks noChangeArrowheads="1"/>
          </p:cNvSpPr>
          <p:nvPr/>
        </p:nvSpPr>
        <p:spPr bwMode="auto">
          <a:xfrm>
            <a:off x="4807973" y="830917"/>
            <a:ext cx="7384027"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So:</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 Java, int, double, </a:t>
            </a:r>
            <a:r>
              <a:rPr lang="en-US" altLang="en-US" sz="2800" dirty="0" err="1">
                <a:latin typeface="Calibir"/>
              </a:rPr>
              <a:t>boolean</a:t>
            </a:r>
            <a:r>
              <a:rPr lang="en-US" altLang="en-US" sz="2800" dirty="0">
                <a:latin typeface="Calibir"/>
              </a:rPr>
              <a:t>, char, and String are actual type keywords (except String, which is a class).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 Python, the variable type is inferred automatically, but it still stores integers, floats, </a:t>
            </a:r>
            <a:r>
              <a:rPr lang="en-US" altLang="en-US" sz="2800" dirty="0" err="1">
                <a:latin typeface="Calibir"/>
              </a:rPr>
              <a:t>booleans</a:t>
            </a:r>
            <a:r>
              <a:rPr lang="en-US" altLang="en-US" sz="2800" dirty="0">
                <a:latin typeface="Calibir"/>
              </a:rPr>
              <a:t>, strings, etc. (char isn’t a separate type; it’s just a string of length 1).</a:t>
            </a:r>
          </a:p>
        </p:txBody>
      </p:sp>
    </p:spTree>
    <p:extLst>
      <p:ext uri="{BB962C8B-B14F-4D97-AF65-F5344CB8AC3E}">
        <p14:creationId xmlns:p14="http://schemas.microsoft.com/office/powerpoint/2010/main" val="390354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076EA-3E37-BA94-D931-9B7AE54584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F37FA2-0778-29DC-3D16-02259BCCE9B0}"/>
              </a:ext>
            </a:extLst>
          </p:cNvPr>
          <p:cNvSpPr>
            <a:spLocks noGrp="1"/>
          </p:cNvSpPr>
          <p:nvPr>
            <p:ph type="title"/>
          </p:nvPr>
        </p:nvSpPr>
        <p:spPr>
          <a:xfrm>
            <a:off x="0" y="1"/>
            <a:ext cx="12192000" cy="766915"/>
          </a:xfrm>
        </p:spPr>
        <p:txBody>
          <a:bodyPr anchor="b">
            <a:normAutofit/>
          </a:bodyPr>
          <a:lstStyle/>
          <a:p>
            <a:r>
              <a:rPr lang="en-US" sz="4000" dirty="0">
                <a:latin typeface="Calibir"/>
              </a:rPr>
              <a:t>Data Types, Variables, and Operators</a:t>
            </a:r>
            <a:endParaRPr lang="en-AU" sz="4000" b="1" dirty="0">
              <a:latin typeface="Calibir"/>
            </a:endParaRPr>
          </a:p>
        </p:txBody>
      </p:sp>
      <p:sp>
        <p:nvSpPr>
          <p:cNvPr id="5" name="Rectangle 1">
            <a:extLst>
              <a:ext uri="{FF2B5EF4-FFF2-40B4-BE49-F238E27FC236}">
                <a16:creationId xmlns:a16="http://schemas.microsoft.com/office/drawing/2014/main" id="{DFE8E74E-2F4F-2FC0-7331-E5ABE052DB5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C6A9D88F-E727-924D-76A9-996AAFD79B99}"/>
              </a:ext>
            </a:extLst>
          </p:cNvPr>
          <p:cNvSpPr>
            <a:spLocks noChangeArrowheads="1"/>
          </p:cNvSpPr>
          <p:nvPr/>
        </p:nvSpPr>
        <p:spPr bwMode="auto">
          <a:xfrm>
            <a:off x="184731" y="818157"/>
            <a:ext cx="6103274"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ir"/>
              </a:rPr>
              <a:t>Australian Example:</a:t>
            </a:r>
            <a:endParaRPr kumimoji="0" lang="en-US" altLang="en-US" sz="2800" b="0" i="0" u="none" strike="noStrike" cap="none" normalizeH="0" baseline="0" dirty="0">
              <a:ln>
                <a:noFill/>
              </a:ln>
              <a:solidFill>
                <a:schemeClr val="tx1"/>
              </a:solidFill>
              <a:effectLst/>
              <a:latin typeface="Calibir"/>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Temperature in Sydney: float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Number of trams in Melbourne: int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Is it a public holiday in NSW? </a:t>
            </a:r>
            <a:r>
              <a:rPr kumimoji="0" lang="en-US" altLang="en-US" sz="2800" b="0" i="0" u="none" strike="noStrike" cap="none" normalizeH="0" baseline="0" dirty="0" err="1">
                <a:ln>
                  <a:noFill/>
                </a:ln>
                <a:solidFill>
                  <a:schemeClr val="tx1"/>
                </a:solidFill>
                <a:effectLst/>
                <a:latin typeface="Calibir"/>
              </a:rPr>
              <a:t>boolean</a:t>
            </a:r>
            <a:endParaRPr kumimoji="0" lang="en-US" altLang="en-US" sz="2800" b="0" i="0" u="none" strike="noStrike" cap="none" normalizeH="0" baseline="0" dirty="0">
              <a:ln>
                <a:noFill/>
              </a:ln>
              <a:solidFill>
                <a:schemeClr val="tx1"/>
              </a:solidFill>
              <a:effectLst/>
              <a:latin typeface="Calibir"/>
            </a:endParaRPr>
          </a:p>
        </p:txBody>
      </p:sp>
      <p:graphicFrame>
        <p:nvGraphicFramePr>
          <p:cNvPr id="9" name="Table 8">
            <a:extLst>
              <a:ext uri="{FF2B5EF4-FFF2-40B4-BE49-F238E27FC236}">
                <a16:creationId xmlns:a16="http://schemas.microsoft.com/office/drawing/2014/main" id="{4A3E9946-017E-8D1C-3E86-964D53AA9A9C}"/>
              </a:ext>
            </a:extLst>
          </p:cNvPr>
          <p:cNvGraphicFramePr>
            <a:graphicFrameLocks noGrp="1"/>
          </p:cNvGraphicFramePr>
          <p:nvPr>
            <p:extLst>
              <p:ext uri="{D42A27DB-BD31-4B8C-83A1-F6EECF244321}">
                <p14:modId xmlns:p14="http://schemas.microsoft.com/office/powerpoint/2010/main" val="2105977504"/>
              </p:ext>
            </p:extLst>
          </p:nvPr>
        </p:nvGraphicFramePr>
        <p:xfrm>
          <a:off x="838200" y="3682729"/>
          <a:ext cx="10515600" cy="2661412"/>
        </p:xfrm>
        <a:graphic>
          <a:graphicData uri="http://schemas.openxmlformats.org/drawingml/2006/table">
            <a:tbl>
              <a:tblPr>
                <a:tableStyleId>{BDBED569-4797-4DF1-A0F4-6AAB3CD982D8}</a:tableStyleId>
              </a:tblPr>
              <a:tblGrid>
                <a:gridCol w="3505200">
                  <a:extLst>
                    <a:ext uri="{9D8B030D-6E8A-4147-A177-3AD203B41FA5}">
                      <a16:colId xmlns:a16="http://schemas.microsoft.com/office/drawing/2014/main" val="2303513295"/>
                    </a:ext>
                  </a:extLst>
                </a:gridCol>
                <a:gridCol w="3505200">
                  <a:extLst>
                    <a:ext uri="{9D8B030D-6E8A-4147-A177-3AD203B41FA5}">
                      <a16:colId xmlns:a16="http://schemas.microsoft.com/office/drawing/2014/main" val="117839560"/>
                    </a:ext>
                  </a:extLst>
                </a:gridCol>
                <a:gridCol w="3505200">
                  <a:extLst>
                    <a:ext uri="{9D8B030D-6E8A-4147-A177-3AD203B41FA5}">
                      <a16:colId xmlns:a16="http://schemas.microsoft.com/office/drawing/2014/main" val="3102399417"/>
                    </a:ext>
                  </a:extLst>
                </a:gridCol>
              </a:tblGrid>
              <a:tr h="0">
                <a:tc>
                  <a:txBody>
                    <a:bodyPr/>
                    <a:lstStyle/>
                    <a:p>
                      <a:pPr>
                        <a:lnSpc>
                          <a:spcPct val="150000"/>
                        </a:lnSpc>
                        <a:buNone/>
                      </a:pPr>
                      <a:r>
                        <a:rPr lang="en-US" sz="2800" dirty="0">
                          <a:latin typeface="Calibir"/>
                        </a:rPr>
                        <a:t>Type</a:t>
                      </a:r>
                    </a:p>
                  </a:txBody>
                  <a:tcPr anchor="ctr">
                    <a:solidFill>
                      <a:schemeClr val="accent5">
                        <a:lumMod val="20000"/>
                        <a:lumOff val="80000"/>
                      </a:schemeClr>
                    </a:solidFill>
                  </a:tcPr>
                </a:tc>
                <a:tc>
                  <a:txBody>
                    <a:bodyPr/>
                    <a:lstStyle/>
                    <a:p>
                      <a:pPr>
                        <a:lnSpc>
                          <a:spcPct val="150000"/>
                        </a:lnSpc>
                        <a:buNone/>
                      </a:pPr>
                      <a:r>
                        <a:rPr lang="en-US" sz="2800" dirty="0">
                          <a:latin typeface="Calibir"/>
                        </a:rPr>
                        <a:t>Python Example</a:t>
                      </a:r>
                    </a:p>
                  </a:txBody>
                  <a:tcPr anchor="ctr">
                    <a:solidFill>
                      <a:schemeClr val="accent5">
                        <a:lumMod val="20000"/>
                        <a:lumOff val="80000"/>
                      </a:schemeClr>
                    </a:solidFill>
                  </a:tcPr>
                </a:tc>
                <a:tc>
                  <a:txBody>
                    <a:bodyPr/>
                    <a:lstStyle/>
                    <a:p>
                      <a:pPr>
                        <a:lnSpc>
                          <a:spcPct val="150000"/>
                        </a:lnSpc>
                        <a:buNone/>
                      </a:pPr>
                      <a:r>
                        <a:rPr lang="en-US" sz="2800" dirty="0">
                          <a:latin typeface="Calibir"/>
                        </a:rPr>
                        <a:t>Java Example</a:t>
                      </a:r>
                    </a:p>
                  </a:txBody>
                  <a:tcPr anchor="ctr">
                    <a:solidFill>
                      <a:schemeClr val="accent5">
                        <a:lumMod val="20000"/>
                        <a:lumOff val="80000"/>
                      </a:schemeClr>
                    </a:solidFill>
                  </a:tcPr>
                </a:tc>
                <a:extLst>
                  <a:ext uri="{0D108BD9-81ED-4DB2-BD59-A6C34878D82A}">
                    <a16:rowId xmlns:a16="http://schemas.microsoft.com/office/drawing/2014/main" val="1272621766"/>
                  </a:ext>
                </a:extLst>
              </a:tr>
              <a:tr h="0">
                <a:tc>
                  <a:txBody>
                    <a:bodyPr/>
                    <a:lstStyle/>
                    <a:p>
                      <a:pPr>
                        <a:lnSpc>
                          <a:spcPct val="150000"/>
                        </a:lnSpc>
                        <a:buNone/>
                      </a:pPr>
                      <a:r>
                        <a:rPr lang="en-US" sz="2800">
                          <a:latin typeface="Calibir"/>
                        </a:rPr>
                        <a:t>int</a:t>
                      </a:r>
                    </a:p>
                  </a:txBody>
                  <a:tcPr anchor="ctr"/>
                </a:tc>
                <a:tc>
                  <a:txBody>
                    <a:bodyPr/>
                    <a:lstStyle/>
                    <a:p>
                      <a:pPr>
                        <a:lnSpc>
                          <a:spcPct val="150000"/>
                        </a:lnSpc>
                        <a:buNone/>
                      </a:pPr>
                      <a:r>
                        <a:rPr lang="en-US" sz="2800">
                          <a:latin typeface="Calibir"/>
                        </a:rPr>
                        <a:t>age = 25</a:t>
                      </a:r>
                    </a:p>
                  </a:txBody>
                  <a:tcPr anchor="ctr"/>
                </a:tc>
                <a:tc>
                  <a:txBody>
                    <a:bodyPr/>
                    <a:lstStyle/>
                    <a:p>
                      <a:pPr>
                        <a:lnSpc>
                          <a:spcPct val="150000"/>
                        </a:lnSpc>
                        <a:buNone/>
                      </a:pPr>
                      <a:r>
                        <a:rPr lang="en-US" sz="2800" dirty="0">
                          <a:latin typeface="Calibir"/>
                        </a:rPr>
                        <a:t>int age = 25;</a:t>
                      </a:r>
                    </a:p>
                  </a:txBody>
                  <a:tcPr anchor="ctr"/>
                </a:tc>
                <a:extLst>
                  <a:ext uri="{0D108BD9-81ED-4DB2-BD59-A6C34878D82A}">
                    <a16:rowId xmlns:a16="http://schemas.microsoft.com/office/drawing/2014/main" val="1987418816"/>
                  </a:ext>
                </a:extLst>
              </a:tr>
              <a:tr h="0">
                <a:tc>
                  <a:txBody>
                    <a:bodyPr/>
                    <a:lstStyle/>
                    <a:p>
                      <a:pPr>
                        <a:lnSpc>
                          <a:spcPct val="150000"/>
                        </a:lnSpc>
                        <a:buNone/>
                      </a:pPr>
                      <a:r>
                        <a:rPr lang="en-US" sz="2800">
                          <a:latin typeface="Calibir"/>
                        </a:rPr>
                        <a:t>float/double</a:t>
                      </a:r>
                    </a:p>
                  </a:txBody>
                  <a:tcPr anchor="ctr"/>
                </a:tc>
                <a:tc>
                  <a:txBody>
                    <a:bodyPr/>
                    <a:lstStyle/>
                    <a:p>
                      <a:pPr>
                        <a:lnSpc>
                          <a:spcPct val="150000"/>
                        </a:lnSpc>
                        <a:buNone/>
                      </a:pPr>
                      <a:r>
                        <a:rPr lang="en-US" sz="2800">
                          <a:latin typeface="Calibir"/>
                        </a:rPr>
                        <a:t>price = 4.5</a:t>
                      </a:r>
                    </a:p>
                  </a:txBody>
                  <a:tcPr anchor="ctr"/>
                </a:tc>
                <a:tc>
                  <a:txBody>
                    <a:bodyPr/>
                    <a:lstStyle/>
                    <a:p>
                      <a:pPr>
                        <a:lnSpc>
                          <a:spcPct val="150000"/>
                        </a:lnSpc>
                        <a:buNone/>
                      </a:pPr>
                      <a:r>
                        <a:rPr lang="en-US" sz="2800">
                          <a:latin typeface="Calibir"/>
                        </a:rPr>
                        <a:t>double price = 4.5;</a:t>
                      </a:r>
                    </a:p>
                  </a:txBody>
                  <a:tcPr anchor="ctr"/>
                </a:tc>
                <a:extLst>
                  <a:ext uri="{0D108BD9-81ED-4DB2-BD59-A6C34878D82A}">
                    <a16:rowId xmlns:a16="http://schemas.microsoft.com/office/drawing/2014/main" val="994317647"/>
                  </a:ext>
                </a:extLst>
              </a:tr>
              <a:tr h="0">
                <a:tc>
                  <a:txBody>
                    <a:bodyPr/>
                    <a:lstStyle/>
                    <a:p>
                      <a:pPr>
                        <a:lnSpc>
                          <a:spcPct val="150000"/>
                        </a:lnSpc>
                        <a:buNone/>
                      </a:pPr>
                      <a:r>
                        <a:rPr lang="en-US" sz="2800">
                          <a:latin typeface="Calibir"/>
                        </a:rPr>
                        <a:t>boolean</a:t>
                      </a:r>
                    </a:p>
                  </a:txBody>
                  <a:tcPr anchor="ctr"/>
                </a:tc>
                <a:tc>
                  <a:txBody>
                    <a:bodyPr/>
                    <a:lstStyle/>
                    <a:p>
                      <a:pPr>
                        <a:lnSpc>
                          <a:spcPct val="150000"/>
                        </a:lnSpc>
                        <a:buNone/>
                      </a:pPr>
                      <a:r>
                        <a:rPr lang="en-US" sz="2800">
                          <a:latin typeface="Calibir"/>
                        </a:rPr>
                        <a:t>sunny = True</a:t>
                      </a:r>
                    </a:p>
                  </a:txBody>
                  <a:tcPr anchor="ctr"/>
                </a:tc>
                <a:tc>
                  <a:txBody>
                    <a:bodyPr/>
                    <a:lstStyle/>
                    <a:p>
                      <a:pPr>
                        <a:lnSpc>
                          <a:spcPct val="150000"/>
                        </a:lnSpc>
                        <a:buNone/>
                      </a:pPr>
                      <a:r>
                        <a:rPr lang="en-US" sz="2800" dirty="0" err="1">
                          <a:latin typeface="Calibir"/>
                        </a:rPr>
                        <a:t>boolean</a:t>
                      </a:r>
                      <a:r>
                        <a:rPr lang="en-US" sz="2800" dirty="0">
                          <a:latin typeface="Calibir"/>
                        </a:rPr>
                        <a:t> sunny = true;</a:t>
                      </a:r>
                    </a:p>
                  </a:txBody>
                  <a:tcPr anchor="ctr"/>
                </a:tc>
                <a:extLst>
                  <a:ext uri="{0D108BD9-81ED-4DB2-BD59-A6C34878D82A}">
                    <a16:rowId xmlns:a16="http://schemas.microsoft.com/office/drawing/2014/main" val="1298798496"/>
                  </a:ext>
                </a:extLst>
              </a:tr>
            </a:tbl>
          </a:graphicData>
        </a:graphic>
      </p:graphicFrame>
    </p:spTree>
    <p:extLst>
      <p:ext uri="{BB962C8B-B14F-4D97-AF65-F5344CB8AC3E}">
        <p14:creationId xmlns:p14="http://schemas.microsoft.com/office/powerpoint/2010/main" val="829669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DA366-6BE2-EF72-FFA9-3FC1C60CA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5B7095-A95E-A4AA-C9AB-75AB5D7B3193}"/>
              </a:ext>
            </a:extLst>
          </p:cNvPr>
          <p:cNvSpPr>
            <a:spLocks noGrp="1"/>
          </p:cNvSpPr>
          <p:nvPr>
            <p:ph type="title"/>
          </p:nvPr>
        </p:nvSpPr>
        <p:spPr>
          <a:xfrm>
            <a:off x="0" y="1"/>
            <a:ext cx="12192000" cy="672661"/>
          </a:xfrm>
        </p:spPr>
        <p:txBody>
          <a:bodyPr anchor="b">
            <a:normAutofit/>
          </a:bodyPr>
          <a:lstStyle/>
          <a:p>
            <a:r>
              <a:rPr lang="en-US" sz="4000" dirty="0">
                <a:latin typeface="Calibir"/>
              </a:rPr>
              <a:t>Week 3 Outline</a:t>
            </a:r>
            <a:endParaRPr lang="en-AU" sz="4000" b="1" dirty="0">
              <a:latin typeface="Calibir"/>
            </a:endParaRPr>
          </a:p>
        </p:txBody>
      </p:sp>
      <p:sp>
        <p:nvSpPr>
          <p:cNvPr id="4" name="Rectangle 1">
            <a:extLst>
              <a:ext uri="{FF2B5EF4-FFF2-40B4-BE49-F238E27FC236}">
                <a16:creationId xmlns:a16="http://schemas.microsoft.com/office/drawing/2014/main" id="{38FC1A8C-D064-CC28-D14C-1486BE507C26}"/>
              </a:ext>
            </a:extLst>
          </p:cNvPr>
          <p:cNvSpPr>
            <a:spLocks noChangeArrowheads="1"/>
          </p:cNvSpPr>
          <p:nvPr/>
        </p:nvSpPr>
        <p:spPr bwMode="auto">
          <a:xfrm>
            <a:off x="92365" y="672662"/>
            <a:ext cx="12007269" cy="586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nSpc>
                <a:spcPct val="150000"/>
              </a:lnSpc>
              <a:buFont typeface="+mj-lt"/>
              <a:buAutoNum type="arabicPeriod"/>
            </a:pPr>
            <a:r>
              <a:rPr lang="en-US" dirty="0">
                <a:latin typeface="Calibir"/>
              </a:rPr>
              <a:t>Object-Oriented Programming (OOP)</a:t>
            </a:r>
          </a:p>
          <a:p>
            <a:pPr marL="342900" lvl="0" indent="-342900">
              <a:lnSpc>
                <a:spcPct val="150000"/>
              </a:lnSpc>
              <a:buFont typeface="+mj-lt"/>
              <a:buAutoNum type="arabicPeriod"/>
            </a:pPr>
            <a:r>
              <a:rPr lang="en-US" dirty="0">
                <a:latin typeface="Calibir"/>
              </a:rPr>
              <a:t>Hands-On Activity 1 (</a:t>
            </a:r>
            <a:r>
              <a:rPr lang="en-US" dirty="0" err="1">
                <a:latin typeface="Calibir"/>
              </a:rPr>
              <a:t>CBA_BankAccount_Deposit</a:t>
            </a:r>
            <a:r>
              <a:rPr lang="en-US" dirty="0">
                <a:latin typeface="Calibir"/>
              </a:rPr>
              <a:t>)</a:t>
            </a:r>
          </a:p>
          <a:p>
            <a:pPr marL="342900" lvl="0" indent="-342900">
              <a:lnSpc>
                <a:spcPct val="150000"/>
              </a:lnSpc>
              <a:buFont typeface="+mj-lt"/>
              <a:buAutoNum type="arabicPeriod"/>
            </a:pPr>
            <a:r>
              <a:rPr lang="en-US" dirty="0">
                <a:latin typeface="Calibir"/>
              </a:rPr>
              <a:t>Hands-On Activity 1 (</a:t>
            </a:r>
            <a:r>
              <a:rPr lang="en-US" dirty="0" err="1">
                <a:latin typeface="Calibir"/>
              </a:rPr>
              <a:t>CBA_BankAccount_Deposit</a:t>
            </a:r>
            <a:r>
              <a:rPr lang="en-US" dirty="0">
                <a:latin typeface="Calibir"/>
              </a:rPr>
              <a:t> in Java)</a:t>
            </a:r>
          </a:p>
          <a:p>
            <a:pPr marL="342900" lvl="0" indent="-342900">
              <a:lnSpc>
                <a:spcPct val="150000"/>
              </a:lnSpc>
              <a:buFont typeface="+mj-lt"/>
              <a:buAutoNum type="arabicPeriod"/>
            </a:pPr>
            <a:r>
              <a:rPr lang="en-US" dirty="0">
                <a:latin typeface="Calibir"/>
              </a:rPr>
              <a:t>Hands-On Activity 2 (OOP Example – Train Class)</a:t>
            </a:r>
          </a:p>
          <a:p>
            <a:pPr marL="342900" lvl="0" indent="-342900">
              <a:lnSpc>
                <a:spcPct val="150000"/>
              </a:lnSpc>
              <a:buFont typeface="+mj-lt"/>
              <a:buAutoNum type="arabicPeriod"/>
            </a:pPr>
            <a:r>
              <a:rPr lang="en-US" dirty="0">
                <a:latin typeface="Calibir"/>
              </a:rPr>
              <a:t>Hands-On Activity 3 (Create Your </a:t>
            </a:r>
            <a:r>
              <a:rPr lang="en-US" dirty="0" err="1">
                <a:latin typeface="Calibir"/>
              </a:rPr>
              <a:t>Favourite</a:t>
            </a:r>
            <a:r>
              <a:rPr lang="en-US" dirty="0">
                <a:latin typeface="Calibir"/>
              </a:rPr>
              <a:t> Aussie Sport Class)</a:t>
            </a:r>
          </a:p>
          <a:p>
            <a:pPr marL="342900" lvl="0" indent="-342900">
              <a:lnSpc>
                <a:spcPct val="150000"/>
              </a:lnSpc>
              <a:buFont typeface="+mj-lt"/>
              <a:buAutoNum type="arabicPeriod"/>
            </a:pPr>
            <a:r>
              <a:rPr lang="en-US" dirty="0">
                <a:latin typeface="Calibir"/>
              </a:rPr>
              <a:t>Hands-On Activity 4 (Create Multiple Objects and Call Their Methods)</a:t>
            </a:r>
          </a:p>
          <a:p>
            <a:pPr marL="342900" lvl="0" indent="-342900">
              <a:lnSpc>
                <a:spcPct val="150000"/>
              </a:lnSpc>
              <a:buFont typeface="+mj-lt"/>
              <a:buAutoNum type="arabicPeriod"/>
            </a:pPr>
            <a:r>
              <a:rPr lang="en-US" dirty="0">
                <a:latin typeface="Calibir"/>
              </a:rPr>
              <a:t>Data Types, Variables, and Operators</a:t>
            </a:r>
          </a:p>
          <a:p>
            <a:pPr marL="342900" lvl="0" indent="-342900">
              <a:lnSpc>
                <a:spcPct val="150000"/>
              </a:lnSpc>
              <a:buFont typeface="+mj-lt"/>
              <a:buAutoNum type="arabicPeriod"/>
            </a:pPr>
            <a:r>
              <a:rPr lang="en-US" dirty="0">
                <a:latin typeface="Calibir"/>
              </a:rPr>
              <a:t>Hands-On Activity 5: Data Types, Variables, and Operators</a:t>
            </a:r>
          </a:p>
          <a:p>
            <a:pPr marL="342900" lvl="0" indent="-342900">
              <a:lnSpc>
                <a:spcPct val="150000"/>
              </a:lnSpc>
              <a:buFont typeface="+mj-lt"/>
              <a:buAutoNum type="arabicPeriod"/>
            </a:pPr>
            <a:r>
              <a:rPr lang="en-US" dirty="0">
                <a:latin typeface="Calibir"/>
              </a:rPr>
              <a:t>Strings &amp; String Formatting</a:t>
            </a:r>
          </a:p>
          <a:p>
            <a:pPr marL="342900" lvl="0" indent="-342900">
              <a:lnSpc>
                <a:spcPct val="150000"/>
              </a:lnSpc>
              <a:buFont typeface="+mj-lt"/>
              <a:buAutoNum type="arabicPeriod"/>
            </a:pPr>
            <a:r>
              <a:rPr lang="en-US" dirty="0">
                <a:latin typeface="Calibir"/>
              </a:rPr>
              <a:t>Arrays</a:t>
            </a:r>
          </a:p>
          <a:p>
            <a:pPr marL="342900" lvl="0" indent="-342900">
              <a:lnSpc>
                <a:spcPct val="150000"/>
              </a:lnSpc>
              <a:buFont typeface="+mj-lt"/>
              <a:buAutoNum type="arabicPeriod"/>
            </a:pPr>
            <a:r>
              <a:rPr lang="en-US" dirty="0">
                <a:latin typeface="Calibir"/>
              </a:rPr>
              <a:t>Java Arrays in Eclipse — </a:t>
            </a:r>
            <a:r>
              <a:rPr lang="en-US" dirty="0" err="1">
                <a:latin typeface="Calibir"/>
              </a:rPr>
              <a:t>StationsApp</a:t>
            </a:r>
            <a:r>
              <a:rPr lang="en-US" dirty="0">
                <a:latin typeface="Calibir"/>
              </a:rPr>
              <a:t> Demo</a:t>
            </a:r>
          </a:p>
          <a:p>
            <a:pPr marL="342900" lvl="0" indent="-342900">
              <a:lnSpc>
                <a:spcPct val="150000"/>
              </a:lnSpc>
              <a:buFont typeface="+mj-lt"/>
              <a:buAutoNum type="arabicPeriod"/>
            </a:pPr>
            <a:r>
              <a:rPr lang="en-US" dirty="0">
                <a:latin typeface="Calibir"/>
              </a:rPr>
              <a:t>Array Example in Java (Visual Studio Code)- Necessary Package in Visual Studio Code</a:t>
            </a:r>
          </a:p>
          <a:p>
            <a:pPr marL="342900" lvl="0" indent="-342900">
              <a:lnSpc>
                <a:spcPct val="150000"/>
              </a:lnSpc>
              <a:buFont typeface="+mj-lt"/>
              <a:buAutoNum type="arabicPeriod"/>
            </a:pPr>
            <a:r>
              <a:rPr lang="en-US" dirty="0">
                <a:latin typeface="Calibir"/>
              </a:rPr>
              <a:t>Input/Output (I/O)</a:t>
            </a:r>
          </a:p>
          <a:p>
            <a:pPr marL="342900" lvl="0" indent="-342900">
              <a:lnSpc>
                <a:spcPct val="150000"/>
              </a:lnSpc>
              <a:buFont typeface="+mj-lt"/>
              <a:buAutoNum type="arabicPeriod"/>
            </a:pPr>
            <a:r>
              <a:rPr lang="en-US" dirty="0">
                <a:latin typeface="Calibir"/>
              </a:rPr>
              <a:t>Input/Output (I/O) – Java Example in Eclipse</a:t>
            </a:r>
          </a:p>
        </p:txBody>
      </p:sp>
      <p:sp>
        <p:nvSpPr>
          <p:cNvPr id="5" name="TextBox 4">
            <a:extLst>
              <a:ext uri="{FF2B5EF4-FFF2-40B4-BE49-F238E27FC236}">
                <a16:creationId xmlns:a16="http://schemas.microsoft.com/office/drawing/2014/main" id="{DBC3931C-C6F4-3C06-0773-59E382E4A98A}"/>
              </a:ext>
            </a:extLst>
          </p:cNvPr>
          <p:cNvSpPr txBox="1"/>
          <p:nvPr/>
        </p:nvSpPr>
        <p:spPr>
          <a:xfrm>
            <a:off x="7633138" y="1345323"/>
            <a:ext cx="4558861" cy="2610843"/>
          </a:xfrm>
          <a:prstGeom prst="rect">
            <a:avLst/>
          </a:prstGeom>
          <a:noFill/>
        </p:spPr>
        <p:txBody>
          <a:bodyPr wrap="square">
            <a:spAutoFit/>
          </a:bodyPr>
          <a:lstStyle/>
          <a:p>
            <a:pPr>
              <a:lnSpc>
                <a:spcPct val="150000"/>
              </a:lnSpc>
            </a:pPr>
            <a:r>
              <a:rPr lang="en-US" sz="2800" b="0" i="0" dirty="0">
                <a:solidFill>
                  <a:srgbClr val="252B2B"/>
                </a:solidFill>
                <a:effectLst/>
                <a:latin typeface="Calibir"/>
              </a:rPr>
              <a:t>- Farshid Keivanian (main)</a:t>
            </a:r>
            <a:br>
              <a:rPr lang="en-US" sz="2800" dirty="0">
                <a:latin typeface="Calibir"/>
              </a:rPr>
            </a:br>
            <a:r>
              <a:rPr lang="en-US" sz="2800" b="0" i="0" dirty="0">
                <a:solidFill>
                  <a:srgbClr val="252B2B"/>
                </a:solidFill>
                <a:effectLst/>
                <a:latin typeface="Calibir"/>
              </a:rPr>
              <a:t>- Xiaojie (Zoe) Lin (12 August, 26 August, 9 September, 14 October)</a:t>
            </a:r>
            <a:endParaRPr lang="en-AU" sz="2800" dirty="0">
              <a:latin typeface="Calibir"/>
            </a:endParaRPr>
          </a:p>
        </p:txBody>
      </p:sp>
    </p:spTree>
    <p:extLst>
      <p:ext uri="{BB962C8B-B14F-4D97-AF65-F5344CB8AC3E}">
        <p14:creationId xmlns:p14="http://schemas.microsoft.com/office/powerpoint/2010/main" val="3000910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49522-40DC-0747-6B42-C2903121BE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49B34A-070F-6D89-32B7-E4AB7EF39DD4}"/>
              </a:ext>
            </a:extLst>
          </p:cNvPr>
          <p:cNvSpPr>
            <a:spLocks noGrp="1"/>
          </p:cNvSpPr>
          <p:nvPr>
            <p:ph type="title"/>
          </p:nvPr>
        </p:nvSpPr>
        <p:spPr>
          <a:xfrm>
            <a:off x="0" y="1"/>
            <a:ext cx="12192000" cy="766915"/>
          </a:xfrm>
        </p:spPr>
        <p:txBody>
          <a:bodyPr anchor="b">
            <a:normAutofit/>
          </a:bodyPr>
          <a:lstStyle/>
          <a:p>
            <a:r>
              <a:rPr lang="en-US" sz="4000" dirty="0">
                <a:latin typeface="Calibir"/>
              </a:rPr>
              <a:t>Data Types, Variables, and Operators</a:t>
            </a:r>
            <a:endParaRPr lang="en-AU" sz="4000" b="1" dirty="0">
              <a:latin typeface="Calibir"/>
            </a:endParaRPr>
          </a:p>
        </p:txBody>
      </p:sp>
      <p:sp>
        <p:nvSpPr>
          <p:cNvPr id="5" name="Rectangle 1">
            <a:extLst>
              <a:ext uri="{FF2B5EF4-FFF2-40B4-BE49-F238E27FC236}">
                <a16:creationId xmlns:a16="http://schemas.microsoft.com/office/drawing/2014/main" id="{72312362-982A-F7F8-A4ED-160F1BF0159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6D3F8447-495A-BC2C-1C9C-B27C5DC748ED}"/>
              </a:ext>
            </a:extLst>
          </p:cNvPr>
          <p:cNvSpPr>
            <a:spLocks noChangeArrowheads="1"/>
          </p:cNvSpPr>
          <p:nvPr/>
        </p:nvSpPr>
        <p:spPr bwMode="auto">
          <a:xfrm>
            <a:off x="184731" y="979740"/>
            <a:ext cx="12007269"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sz="2800" b="1" dirty="0">
                <a:latin typeface="Calibir"/>
              </a:rPr>
              <a:t>Research Discussion Question:</a:t>
            </a:r>
            <a:br>
              <a:rPr lang="en-US" sz="2800" dirty="0">
                <a:latin typeface="Calibir"/>
              </a:rPr>
            </a:br>
            <a:r>
              <a:rPr lang="en-US" sz="2800" dirty="0">
                <a:latin typeface="Calibir"/>
              </a:rPr>
              <a:t>Why is it important to choose the correct data type for Australian weather data?</a:t>
            </a:r>
          </a:p>
          <a:p>
            <a:pPr lvl="0" eaLnBrk="0" fontAlgn="base" hangingPunct="0">
              <a:lnSpc>
                <a:spcPct val="150000"/>
              </a:lnSpc>
              <a:spcBef>
                <a:spcPct val="0"/>
              </a:spcBef>
              <a:spcAft>
                <a:spcPct val="0"/>
              </a:spcAft>
            </a:pPr>
            <a:r>
              <a:rPr lang="en-US" sz="2800" dirty="0">
                <a:latin typeface="Calibir"/>
              </a:rPr>
              <a:t>Correct types ensure accurate storage and calculations, e.g., temperature needs decimals for precision</a:t>
            </a:r>
            <a:endParaRPr kumimoji="0" lang="en-US" altLang="en-US" sz="2800" b="0" i="0" u="none" strike="noStrike" cap="none" normalizeH="0" baseline="0" dirty="0">
              <a:ln>
                <a:noFill/>
              </a:ln>
              <a:solidFill>
                <a:schemeClr val="tx1"/>
              </a:solidFill>
              <a:effectLst/>
              <a:latin typeface="Calibir"/>
            </a:endParaRPr>
          </a:p>
        </p:txBody>
      </p:sp>
    </p:spTree>
    <p:extLst>
      <p:ext uri="{BB962C8B-B14F-4D97-AF65-F5344CB8AC3E}">
        <p14:creationId xmlns:p14="http://schemas.microsoft.com/office/powerpoint/2010/main" val="42131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BDE08-518C-56CB-0FDB-FD31834D2EFA}"/>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674E77BE-3005-0A49-FE6C-F428A4C6BE6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87017099-C8F3-EA80-E502-B0E75D09AA44}"/>
              </a:ext>
            </a:extLst>
          </p:cNvPr>
          <p:cNvSpPr>
            <a:spLocks noChangeArrowheads="1"/>
          </p:cNvSpPr>
          <p:nvPr/>
        </p:nvSpPr>
        <p:spPr bwMode="auto">
          <a:xfrm>
            <a:off x="184731" y="1626070"/>
            <a:ext cx="12007269"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sz="2800" dirty="0">
                <a:latin typeface="Calibir"/>
              </a:rPr>
              <a:t>Declare and print three variables for your suburb’s name, current temperature, and if it’s raining. (in python or java)</a:t>
            </a:r>
            <a:endParaRPr kumimoji="0" lang="en-US" altLang="en-US" sz="2800" b="0" i="0" u="none" strike="noStrike" cap="none" normalizeH="0" baseline="0" dirty="0">
              <a:ln>
                <a:noFill/>
              </a:ln>
              <a:solidFill>
                <a:schemeClr val="tx1"/>
              </a:solidFill>
              <a:effectLst/>
              <a:latin typeface="Calibir"/>
            </a:endParaRPr>
          </a:p>
        </p:txBody>
      </p:sp>
      <p:sp>
        <p:nvSpPr>
          <p:cNvPr id="7" name="Title 1">
            <a:extLst>
              <a:ext uri="{FF2B5EF4-FFF2-40B4-BE49-F238E27FC236}">
                <a16:creationId xmlns:a16="http://schemas.microsoft.com/office/drawing/2014/main" id="{5F696F1A-4C36-31FA-A0BF-128D06A667A9}"/>
              </a:ext>
            </a:extLst>
          </p:cNvPr>
          <p:cNvSpPr>
            <a:spLocks noGrp="1"/>
          </p:cNvSpPr>
          <p:nvPr>
            <p:ph type="title"/>
          </p:nvPr>
        </p:nvSpPr>
        <p:spPr>
          <a:xfrm>
            <a:off x="0" y="1"/>
            <a:ext cx="12192000" cy="722670"/>
          </a:xfrm>
        </p:spPr>
        <p:txBody>
          <a:bodyPr anchor="b">
            <a:normAutofit/>
          </a:bodyPr>
          <a:lstStyle/>
          <a:p>
            <a:r>
              <a:rPr lang="en-US" sz="4000" dirty="0">
                <a:latin typeface="Calibir"/>
              </a:rPr>
              <a:t>Hands-On Activity 5: Data Types, Variables, and Operators</a:t>
            </a:r>
            <a:endParaRPr lang="en-AU" sz="4000" b="1" dirty="0">
              <a:latin typeface="Calibir"/>
            </a:endParaRPr>
          </a:p>
        </p:txBody>
      </p:sp>
    </p:spTree>
    <p:extLst>
      <p:ext uri="{BB962C8B-B14F-4D97-AF65-F5344CB8AC3E}">
        <p14:creationId xmlns:p14="http://schemas.microsoft.com/office/powerpoint/2010/main" val="2451715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83651-6507-B81D-7C88-3A0D61A51229}"/>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1D1D5AFC-11ED-D293-BC65-0A0855E114A5}"/>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3627BF95-6B6C-D20F-93B8-F2EE22239193}"/>
              </a:ext>
            </a:extLst>
          </p:cNvPr>
          <p:cNvSpPr>
            <a:spLocks noGrp="1"/>
          </p:cNvSpPr>
          <p:nvPr>
            <p:ph type="title"/>
          </p:nvPr>
        </p:nvSpPr>
        <p:spPr>
          <a:xfrm>
            <a:off x="0" y="1"/>
            <a:ext cx="12192000" cy="722670"/>
          </a:xfrm>
        </p:spPr>
        <p:txBody>
          <a:bodyPr anchor="b">
            <a:normAutofit/>
          </a:bodyPr>
          <a:lstStyle/>
          <a:p>
            <a:r>
              <a:rPr lang="en-US" sz="4000" dirty="0">
                <a:latin typeface="Calibir"/>
              </a:rPr>
              <a:t>Hands-On Activity 5: Data Types, Variables, and Operators</a:t>
            </a:r>
            <a:endParaRPr lang="en-AU" sz="4000" b="1" dirty="0">
              <a:latin typeface="Calibir"/>
            </a:endParaRPr>
          </a:p>
        </p:txBody>
      </p:sp>
      <p:sp>
        <p:nvSpPr>
          <p:cNvPr id="3" name="TextBox 2">
            <a:extLst>
              <a:ext uri="{FF2B5EF4-FFF2-40B4-BE49-F238E27FC236}">
                <a16:creationId xmlns:a16="http://schemas.microsoft.com/office/drawing/2014/main" id="{A45D4E98-4B91-3C4B-ED77-6CAF8B422ADD}"/>
              </a:ext>
            </a:extLst>
          </p:cNvPr>
          <p:cNvSpPr txBox="1"/>
          <p:nvPr/>
        </p:nvSpPr>
        <p:spPr>
          <a:xfrm>
            <a:off x="184731" y="1430594"/>
            <a:ext cx="11584482" cy="2608406"/>
          </a:xfrm>
          <a:prstGeom prst="rect">
            <a:avLst/>
          </a:prstGeom>
          <a:solidFill>
            <a:schemeClr val="tx1"/>
          </a:solidFill>
        </p:spPr>
        <p:txBody>
          <a:bodyPr wrap="square">
            <a:spAutoFit/>
          </a:bodyPr>
          <a:lstStyle/>
          <a:p>
            <a:pPr>
              <a:lnSpc>
                <a:spcPct val="150000"/>
              </a:lnSpc>
              <a:buNone/>
            </a:pPr>
            <a:r>
              <a:rPr lang="en-US" sz="2800" b="0" dirty="0">
                <a:solidFill>
                  <a:srgbClr val="9CDCFE"/>
                </a:solidFill>
                <a:effectLst/>
                <a:latin typeface="Consolas" panose="020B0609020204030204" pitchFamily="49" charset="0"/>
              </a:rPr>
              <a:t>suburb</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"Castle Hill"</a:t>
            </a:r>
            <a:endParaRPr lang="en-US" sz="2800" b="0" dirty="0">
              <a:solidFill>
                <a:srgbClr val="CCCCCC"/>
              </a:solidFill>
              <a:effectLst/>
              <a:latin typeface="Consolas" panose="020B0609020204030204" pitchFamily="49" charset="0"/>
            </a:endParaRPr>
          </a:p>
          <a:p>
            <a:pPr>
              <a:lnSpc>
                <a:spcPct val="150000"/>
              </a:lnSpc>
              <a:buNone/>
            </a:pPr>
            <a:r>
              <a:rPr lang="en-US" sz="2800" b="0" dirty="0">
                <a:solidFill>
                  <a:srgbClr val="9CDCFE"/>
                </a:solidFill>
                <a:effectLst/>
                <a:latin typeface="Consolas" panose="020B0609020204030204" pitchFamily="49" charset="0"/>
              </a:rPr>
              <a:t>temperature</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B5CEA8"/>
                </a:solidFill>
                <a:effectLst/>
                <a:latin typeface="Consolas" panose="020B0609020204030204" pitchFamily="49" charset="0"/>
              </a:rPr>
              <a:t>22.5</a:t>
            </a:r>
            <a:endParaRPr lang="en-US" sz="2800" b="0" dirty="0">
              <a:solidFill>
                <a:srgbClr val="CCCCCC"/>
              </a:solidFill>
              <a:effectLst/>
              <a:latin typeface="Consolas" panose="020B0609020204030204" pitchFamily="49" charset="0"/>
            </a:endParaRPr>
          </a:p>
          <a:p>
            <a:pPr>
              <a:lnSpc>
                <a:spcPct val="150000"/>
              </a:lnSpc>
              <a:buNone/>
            </a:pPr>
            <a:r>
              <a:rPr lang="en-US" sz="2800" b="0" dirty="0" err="1">
                <a:solidFill>
                  <a:srgbClr val="9CDCFE"/>
                </a:solidFill>
                <a:effectLst/>
                <a:latin typeface="Consolas" panose="020B0609020204030204" pitchFamily="49" charset="0"/>
              </a:rPr>
              <a:t>is_raining</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4FC1FF"/>
                </a:solidFill>
                <a:effectLst/>
                <a:latin typeface="Consolas" panose="020B0609020204030204" pitchFamily="49" charset="0"/>
              </a:rPr>
              <a:t>False</a:t>
            </a:r>
            <a:endParaRPr lang="en-US" sz="2800" b="0" dirty="0">
              <a:solidFill>
                <a:srgbClr val="CCCCCC"/>
              </a:solidFill>
              <a:effectLst/>
              <a:latin typeface="Consolas" panose="020B0609020204030204" pitchFamily="49" charset="0"/>
            </a:endParaRPr>
          </a:p>
          <a:p>
            <a:pPr>
              <a:lnSpc>
                <a:spcPct val="150000"/>
              </a:lnSpc>
              <a:buNone/>
            </a:pP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a:solidFill>
                  <a:srgbClr val="9CDCFE"/>
                </a:solidFill>
                <a:effectLst/>
                <a:latin typeface="Consolas" panose="020B0609020204030204" pitchFamily="49" charset="0"/>
              </a:rPr>
              <a:t>suburb</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temperature</a:t>
            </a:r>
            <a:r>
              <a:rPr lang="en-US" sz="2800" b="0" dirty="0">
                <a:solidFill>
                  <a:srgbClr val="CCCCCC"/>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is_raining</a:t>
            </a:r>
            <a:r>
              <a:rPr lang="en-US" sz="2800" b="0" dirty="0">
                <a:solidFill>
                  <a:srgbClr val="CCCCCC"/>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BF2CE4D8-9C49-7A13-1EBF-5E819AC49011}"/>
              </a:ext>
            </a:extLst>
          </p:cNvPr>
          <p:cNvSpPr txBox="1"/>
          <p:nvPr/>
        </p:nvSpPr>
        <p:spPr>
          <a:xfrm>
            <a:off x="184731" y="907338"/>
            <a:ext cx="6253316" cy="523220"/>
          </a:xfrm>
          <a:prstGeom prst="rect">
            <a:avLst/>
          </a:prstGeom>
          <a:noFill/>
        </p:spPr>
        <p:txBody>
          <a:bodyPr wrap="square">
            <a:spAutoFit/>
          </a:bodyPr>
          <a:lstStyle/>
          <a:p>
            <a:r>
              <a:rPr lang="en-US" sz="2800" dirty="0">
                <a:latin typeface="Calibir"/>
              </a:rPr>
              <a:t>Python</a:t>
            </a:r>
            <a:endParaRPr lang="en-AU" sz="2800" dirty="0"/>
          </a:p>
        </p:txBody>
      </p:sp>
    </p:spTree>
    <p:extLst>
      <p:ext uri="{BB962C8B-B14F-4D97-AF65-F5344CB8AC3E}">
        <p14:creationId xmlns:p14="http://schemas.microsoft.com/office/powerpoint/2010/main" val="3071320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19710-3ACB-9D09-76B9-814AFE26DB6C}"/>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A7480F27-EE7B-AF5D-20F0-134C068E34C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EF4A80FA-18B1-5361-5539-BDB57B0B5BDC}"/>
              </a:ext>
            </a:extLst>
          </p:cNvPr>
          <p:cNvSpPr>
            <a:spLocks noGrp="1"/>
          </p:cNvSpPr>
          <p:nvPr>
            <p:ph type="title"/>
          </p:nvPr>
        </p:nvSpPr>
        <p:spPr>
          <a:xfrm>
            <a:off x="0" y="1"/>
            <a:ext cx="12192000" cy="722670"/>
          </a:xfrm>
        </p:spPr>
        <p:txBody>
          <a:bodyPr anchor="b">
            <a:normAutofit/>
          </a:bodyPr>
          <a:lstStyle/>
          <a:p>
            <a:r>
              <a:rPr lang="en-US" sz="4000" dirty="0">
                <a:latin typeface="Calibir"/>
              </a:rPr>
              <a:t>Hands-On Activity 5: Data Types, Variables, and Operators</a:t>
            </a:r>
            <a:endParaRPr lang="en-AU" sz="4000" b="1" dirty="0">
              <a:latin typeface="Calibir"/>
            </a:endParaRPr>
          </a:p>
        </p:txBody>
      </p:sp>
      <p:sp>
        <p:nvSpPr>
          <p:cNvPr id="8" name="TextBox 7">
            <a:extLst>
              <a:ext uri="{FF2B5EF4-FFF2-40B4-BE49-F238E27FC236}">
                <a16:creationId xmlns:a16="http://schemas.microsoft.com/office/drawing/2014/main" id="{ACEDD2C7-5E8B-B031-CB04-47651F3A4E83}"/>
              </a:ext>
            </a:extLst>
          </p:cNvPr>
          <p:cNvSpPr txBox="1"/>
          <p:nvPr/>
        </p:nvSpPr>
        <p:spPr>
          <a:xfrm>
            <a:off x="184731" y="907338"/>
            <a:ext cx="6253316" cy="523220"/>
          </a:xfrm>
          <a:prstGeom prst="rect">
            <a:avLst/>
          </a:prstGeom>
          <a:noFill/>
        </p:spPr>
        <p:txBody>
          <a:bodyPr wrap="square">
            <a:spAutoFit/>
          </a:bodyPr>
          <a:lstStyle/>
          <a:p>
            <a:r>
              <a:rPr lang="en-US" sz="2800" dirty="0">
                <a:latin typeface="Calibir"/>
              </a:rPr>
              <a:t>Java</a:t>
            </a:r>
            <a:endParaRPr lang="en-AU" sz="2800" dirty="0"/>
          </a:p>
        </p:txBody>
      </p:sp>
      <p:sp>
        <p:nvSpPr>
          <p:cNvPr id="2" name="TextBox 1">
            <a:extLst>
              <a:ext uri="{FF2B5EF4-FFF2-40B4-BE49-F238E27FC236}">
                <a16:creationId xmlns:a16="http://schemas.microsoft.com/office/drawing/2014/main" id="{59CEED86-402D-A84B-AB9D-6A4A97CD97F4}"/>
              </a:ext>
            </a:extLst>
          </p:cNvPr>
          <p:cNvSpPr txBox="1"/>
          <p:nvPr/>
        </p:nvSpPr>
        <p:spPr>
          <a:xfrm>
            <a:off x="184731" y="5291571"/>
            <a:ext cx="11584481" cy="131818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In Java, </a:t>
            </a:r>
            <a:r>
              <a:rPr lang="en-US" altLang="en-US" sz="2800" b="1" dirty="0">
                <a:latin typeface="Calibir"/>
              </a:rPr>
              <a:t>all code that runs must be inside a method</a:t>
            </a:r>
            <a:r>
              <a:rPr lang="en-US" altLang="en-US" sz="2800" dirty="0">
                <a:latin typeface="Calibir"/>
              </a:rPr>
              <a:t>, usually the main method, and inside a class. </a:t>
            </a:r>
          </a:p>
        </p:txBody>
      </p:sp>
      <p:pic>
        <p:nvPicPr>
          <p:cNvPr id="6" name="Picture 5">
            <a:extLst>
              <a:ext uri="{FF2B5EF4-FFF2-40B4-BE49-F238E27FC236}">
                <a16:creationId xmlns:a16="http://schemas.microsoft.com/office/drawing/2014/main" id="{F1B2AA5F-FA6A-98BC-72F4-4C13A059B1D3}"/>
              </a:ext>
            </a:extLst>
          </p:cNvPr>
          <p:cNvPicPr>
            <a:picLocks noChangeAspect="1"/>
          </p:cNvPicPr>
          <p:nvPr/>
        </p:nvPicPr>
        <p:blipFill>
          <a:blip r:embed="rId2"/>
          <a:srcRect r="39742" b="70881"/>
          <a:stretch>
            <a:fillRect/>
          </a:stretch>
        </p:blipFill>
        <p:spPr>
          <a:xfrm>
            <a:off x="92365" y="1615225"/>
            <a:ext cx="7346731" cy="1996966"/>
          </a:xfrm>
          <a:prstGeom prst="rect">
            <a:avLst/>
          </a:prstGeom>
        </p:spPr>
      </p:pic>
      <p:pic>
        <p:nvPicPr>
          <p:cNvPr id="10" name="Picture 9">
            <a:extLst>
              <a:ext uri="{FF2B5EF4-FFF2-40B4-BE49-F238E27FC236}">
                <a16:creationId xmlns:a16="http://schemas.microsoft.com/office/drawing/2014/main" id="{763AE850-8DAB-5B85-55FC-9943CB99303A}"/>
              </a:ext>
            </a:extLst>
          </p:cNvPr>
          <p:cNvPicPr>
            <a:picLocks noChangeAspect="1"/>
          </p:cNvPicPr>
          <p:nvPr/>
        </p:nvPicPr>
        <p:blipFill>
          <a:blip r:embed="rId3"/>
          <a:srcRect r="19914" b="80779"/>
          <a:stretch>
            <a:fillRect/>
          </a:stretch>
        </p:blipFill>
        <p:spPr>
          <a:xfrm>
            <a:off x="2217683" y="3924594"/>
            <a:ext cx="9764110" cy="1318181"/>
          </a:xfrm>
          <a:prstGeom prst="rect">
            <a:avLst/>
          </a:prstGeom>
        </p:spPr>
      </p:pic>
      <p:cxnSp>
        <p:nvCxnSpPr>
          <p:cNvPr id="12" name="Connector: Elbow 11">
            <a:extLst>
              <a:ext uri="{FF2B5EF4-FFF2-40B4-BE49-F238E27FC236}">
                <a16:creationId xmlns:a16="http://schemas.microsoft.com/office/drawing/2014/main" id="{F5D78C0B-2CED-2832-4432-81A7B987846F}"/>
              </a:ext>
            </a:extLst>
          </p:cNvPr>
          <p:cNvCxnSpPr>
            <a:stCxn id="6" idx="3"/>
          </p:cNvCxnSpPr>
          <p:nvPr/>
        </p:nvCxnSpPr>
        <p:spPr>
          <a:xfrm>
            <a:off x="7439096" y="2613708"/>
            <a:ext cx="737952" cy="1359202"/>
          </a:xfrm>
          <a:prstGeom prst="bentConnector2">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711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846C0-8238-14B6-8198-4DA24A739BF0}"/>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8D452D1D-2D17-EFF8-9D53-AF2C7F4334B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1D129518-F48C-654F-41AB-379EFB3254EA}"/>
              </a:ext>
            </a:extLst>
          </p:cNvPr>
          <p:cNvSpPr>
            <a:spLocks noGrp="1"/>
          </p:cNvSpPr>
          <p:nvPr>
            <p:ph type="title"/>
          </p:nvPr>
        </p:nvSpPr>
        <p:spPr>
          <a:xfrm>
            <a:off x="0" y="1"/>
            <a:ext cx="12192000" cy="722670"/>
          </a:xfrm>
        </p:spPr>
        <p:txBody>
          <a:bodyPr anchor="b">
            <a:normAutofit/>
          </a:bodyPr>
          <a:lstStyle/>
          <a:p>
            <a:r>
              <a:rPr lang="en-US" sz="4000">
                <a:latin typeface="Calibir"/>
              </a:rPr>
              <a:t>Hands-On Activity 5: Data Types, Variables, and Operators</a:t>
            </a:r>
            <a:endParaRPr lang="en-AU" sz="4000" b="1" dirty="0">
              <a:latin typeface="Calibir"/>
            </a:endParaRPr>
          </a:p>
        </p:txBody>
      </p:sp>
      <p:sp>
        <p:nvSpPr>
          <p:cNvPr id="2" name="TextBox 1">
            <a:extLst>
              <a:ext uri="{FF2B5EF4-FFF2-40B4-BE49-F238E27FC236}">
                <a16:creationId xmlns:a16="http://schemas.microsoft.com/office/drawing/2014/main" id="{6A9BD427-B933-824B-3E46-4CD971133EBC}"/>
              </a:ext>
            </a:extLst>
          </p:cNvPr>
          <p:cNvSpPr txBox="1"/>
          <p:nvPr/>
        </p:nvSpPr>
        <p:spPr>
          <a:xfrm>
            <a:off x="34991" y="4763729"/>
            <a:ext cx="11584481" cy="1968103"/>
          </a:xfrm>
          <a:prstGeom prst="rect">
            <a:avLst/>
          </a:prstGeom>
          <a:noFill/>
        </p:spPr>
        <p:txBody>
          <a:bodyPr wrap="square">
            <a:spAutoFit/>
          </a:bodyPr>
          <a:lstStyle/>
          <a:p>
            <a:pPr lvl="0" eaLnBrk="0" fontAlgn="base" hangingPunct="0">
              <a:lnSpc>
                <a:spcPct val="150000"/>
              </a:lnSpc>
              <a:spcBef>
                <a:spcPct val="0"/>
              </a:spcBef>
              <a:spcAft>
                <a:spcPct val="0"/>
              </a:spcAft>
            </a:pPr>
            <a:r>
              <a:rPr lang="en-US" sz="2800" dirty="0">
                <a:latin typeface="Calibir"/>
              </a:rPr>
              <a:t>This Java program stores a suburb name, its temperature, and whether it’s raining, then prints them all together on one line. It’s a simple Java example showing variables of different data types and basic output.</a:t>
            </a:r>
            <a:endParaRPr lang="en-US" altLang="en-US" sz="2800" dirty="0">
              <a:latin typeface="Calibir"/>
            </a:endParaRPr>
          </a:p>
        </p:txBody>
      </p:sp>
      <p:pic>
        <p:nvPicPr>
          <p:cNvPr id="4" name="Picture 3">
            <a:extLst>
              <a:ext uri="{FF2B5EF4-FFF2-40B4-BE49-F238E27FC236}">
                <a16:creationId xmlns:a16="http://schemas.microsoft.com/office/drawing/2014/main" id="{E5BAFDC0-DAEE-B14A-DE26-D58ACEF10C62}"/>
              </a:ext>
            </a:extLst>
          </p:cNvPr>
          <p:cNvPicPr>
            <a:picLocks noChangeAspect="1"/>
          </p:cNvPicPr>
          <p:nvPr/>
        </p:nvPicPr>
        <p:blipFill>
          <a:blip r:embed="rId2"/>
          <a:srcRect b="44157"/>
          <a:stretch>
            <a:fillRect/>
          </a:stretch>
        </p:blipFill>
        <p:spPr>
          <a:xfrm>
            <a:off x="34991" y="828339"/>
            <a:ext cx="12192000" cy="3829722"/>
          </a:xfrm>
          <a:prstGeom prst="rect">
            <a:avLst/>
          </a:prstGeom>
        </p:spPr>
      </p:pic>
    </p:spTree>
    <p:extLst>
      <p:ext uri="{BB962C8B-B14F-4D97-AF65-F5344CB8AC3E}">
        <p14:creationId xmlns:p14="http://schemas.microsoft.com/office/powerpoint/2010/main" val="3515381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78F7B-DA84-0B92-317D-2CEAEB047D65}"/>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CBB4F066-4934-9155-4328-A35D7FF2E39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39EF1366-D9BC-EC5B-306B-B3EAFF4ECEA6}"/>
              </a:ext>
            </a:extLst>
          </p:cNvPr>
          <p:cNvSpPr>
            <a:spLocks noGrp="1"/>
          </p:cNvSpPr>
          <p:nvPr>
            <p:ph type="title"/>
          </p:nvPr>
        </p:nvSpPr>
        <p:spPr>
          <a:xfrm>
            <a:off x="0" y="1"/>
            <a:ext cx="12192000" cy="722670"/>
          </a:xfrm>
        </p:spPr>
        <p:txBody>
          <a:bodyPr anchor="b">
            <a:normAutofit/>
          </a:bodyPr>
          <a:lstStyle/>
          <a:p>
            <a:r>
              <a:rPr lang="en-US" sz="4000" dirty="0">
                <a:latin typeface="Calibir"/>
              </a:rPr>
              <a:t>Strings &amp; String Formatting</a:t>
            </a:r>
            <a:endParaRPr lang="en-AU" sz="4000" b="1" dirty="0">
              <a:latin typeface="Calibir"/>
            </a:endParaRPr>
          </a:p>
        </p:txBody>
      </p:sp>
      <p:sp>
        <p:nvSpPr>
          <p:cNvPr id="2" name="TextBox 1">
            <a:extLst>
              <a:ext uri="{FF2B5EF4-FFF2-40B4-BE49-F238E27FC236}">
                <a16:creationId xmlns:a16="http://schemas.microsoft.com/office/drawing/2014/main" id="{9C342E39-FAF9-A785-0834-131E6C49B1D1}"/>
              </a:ext>
            </a:extLst>
          </p:cNvPr>
          <p:cNvSpPr txBox="1"/>
          <p:nvPr/>
        </p:nvSpPr>
        <p:spPr>
          <a:xfrm>
            <a:off x="92365" y="1477248"/>
            <a:ext cx="11584481" cy="3257174"/>
          </a:xfrm>
          <a:prstGeom prst="rect">
            <a:avLst/>
          </a:prstGeom>
          <a:noFill/>
        </p:spPr>
        <p:txBody>
          <a:bodyPr wrap="square">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String = text data.</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Formatting = inserting variables into text.</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Think of it like a </a:t>
            </a:r>
            <a:r>
              <a:rPr lang="en-US" altLang="en-US" sz="2800" b="1" dirty="0">
                <a:latin typeface="Calibir"/>
              </a:rPr>
              <a:t>fill-in-the-blank</a:t>
            </a:r>
            <a:r>
              <a:rPr lang="en-US" altLang="en-US" sz="2800" dirty="0">
                <a:latin typeface="Calibir"/>
              </a:rPr>
              <a:t> postcard.</a:t>
            </a:r>
          </a:p>
          <a:p>
            <a:pPr lvl="0" eaLnBrk="0" fontAlgn="base" hangingPunct="0">
              <a:lnSpc>
                <a:spcPct val="150000"/>
              </a:lnSpc>
              <a:spcBef>
                <a:spcPct val="0"/>
              </a:spcBef>
              <a:spcAft>
                <a:spcPct val="0"/>
              </a:spcAft>
            </a:pPr>
            <a:r>
              <a:rPr lang="en-US" altLang="en-US" sz="2800" b="1" dirty="0">
                <a:latin typeface="Calibir"/>
              </a:rPr>
              <a:t>Australian Example:</a:t>
            </a:r>
            <a:endParaRPr lang="en-US" altLang="en-US" sz="2800" dirty="0">
              <a:latin typeface="Calibir"/>
            </a:endParaRP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"Welcome to {}!" → "Welcome to Sydney!"</a:t>
            </a:r>
          </a:p>
        </p:txBody>
      </p:sp>
    </p:spTree>
    <p:extLst>
      <p:ext uri="{BB962C8B-B14F-4D97-AF65-F5344CB8AC3E}">
        <p14:creationId xmlns:p14="http://schemas.microsoft.com/office/powerpoint/2010/main" val="2438623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96496-BB98-D995-3625-AD50C40ADCCC}"/>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AB641B9A-FA44-1BF2-60B6-7FB96F9DB67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D76DDA54-5FFA-AF67-DC7D-7E10B7B699EF}"/>
              </a:ext>
            </a:extLst>
          </p:cNvPr>
          <p:cNvSpPr>
            <a:spLocks noGrp="1"/>
          </p:cNvSpPr>
          <p:nvPr>
            <p:ph type="title"/>
          </p:nvPr>
        </p:nvSpPr>
        <p:spPr>
          <a:xfrm>
            <a:off x="0" y="1"/>
            <a:ext cx="12192000" cy="722670"/>
          </a:xfrm>
        </p:spPr>
        <p:txBody>
          <a:bodyPr anchor="b">
            <a:normAutofit/>
          </a:bodyPr>
          <a:lstStyle/>
          <a:p>
            <a:r>
              <a:rPr lang="en-US" sz="4000" dirty="0">
                <a:latin typeface="Calibir"/>
              </a:rPr>
              <a:t>Strings &amp; String Formatting</a:t>
            </a:r>
            <a:endParaRPr lang="en-AU" sz="4000" b="1" dirty="0">
              <a:latin typeface="Calibir"/>
            </a:endParaRPr>
          </a:p>
        </p:txBody>
      </p:sp>
      <p:sp>
        <p:nvSpPr>
          <p:cNvPr id="2" name="TextBox 1">
            <a:extLst>
              <a:ext uri="{FF2B5EF4-FFF2-40B4-BE49-F238E27FC236}">
                <a16:creationId xmlns:a16="http://schemas.microsoft.com/office/drawing/2014/main" id="{7E4EE0A8-DEBC-C46D-EB5F-66A93583EAB2}"/>
              </a:ext>
            </a:extLst>
          </p:cNvPr>
          <p:cNvSpPr txBox="1"/>
          <p:nvPr/>
        </p:nvSpPr>
        <p:spPr>
          <a:xfrm>
            <a:off x="92365" y="1477248"/>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Python Example:</a:t>
            </a:r>
          </a:p>
        </p:txBody>
      </p:sp>
      <p:sp>
        <p:nvSpPr>
          <p:cNvPr id="4" name="TextBox 3">
            <a:extLst>
              <a:ext uri="{FF2B5EF4-FFF2-40B4-BE49-F238E27FC236}">
                <a16:creationId xmlns:a16="http://schemas.microsoft.com/office/drawing/2014/main" id="{17737F26-6CC7-70EC-542A-AA6509BDE74B}"/>
              </a:ext>
            </a:extLst>
          </p:cNvPr>
          <p:cNvSpPr txBox="1"/>
          <p:nvPr/>
        </p:nvSpPr>
        <p:spPr>
          <a:xfrm>
            <a:off x="184731" y="2474893"/>
            <a:ext cx="6209070" cy="1315745"/>
          </a:xfrm>
          <a:prstGeom prst="rect">
            <a:avLst/>
          </a:prstGeom>
          <a:solidFill>
            <a:schemeClr val="tx1"/>
          </a:solidFill>
        </p:spPr>
        <p:txBody>
          <a:bodyPr wrap="square">
            <a:spAutoFit/>
          </a:bodyPr>
          <a:lstStyle/>
          <a:p>
            <a:pPr>
              <a:lnSpc>
                <a:spcPct val="150000"/>
              </a:lnSpc>
              <a:buNone/>
            </a:pPr>
            <a:r>
              <a:rPr lang="en-US" sz="2800" b="0" dirty="0">
                <a:solidFill>
                  <a:srgbClr val="9CDCFE"/>
                </a:solidFill>
                <a:effectLst/>
                <a:latin typeface="Consolas" panose="020B0609020204030204" pitchFamily="49" charset="0"/>
              </a:rPr>
              <a:t>city</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"Sydney"</a:t>
            </a:r>
            <a:endParaRPr lang="en-US" sz="2800" b="0" dirty="0">
              <a:solidFill>
                <a:srgbClr val="CCCCCC"/>
              </a:solidFill>
              <a:effectLst/>
              <a:latin typeface="Consolas" panose="020B0609020204030204" pitchFamily="49" charset="0"/>
            </a:endParaRPr>
          </a:p>
          <a:p>
            <a:pPr>
              <a:lnSpc>
                <a:spcPct val="150000"/>
              </a:lnSpc>
              <a:buNone/>
            </a:pP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err="1">
                <a:solidFill>
                  <a:srgbClr val="569CD6"/>
                </a:solidFill>
                <a:effectLst/>
                <a:latin typeface="Consolas" panose="020B0609020204030204" pitchFamily="49" charset="0"/>
              </a:rPr>
              <a:t>f</a:t>
            </a:r>
            <a:r>
              <a:rPr lang="en-US" sz="2800" b="0" dirty="0" err="1">
                <a:solidFill>
                  <a:srgbClr val="CE9178"/>
                </a:solidFill>
                <a:effectLst/>
                <a:latin typeface="Consolas" panose="020B0609020204030204" pitchFamily="49" charset="0"/>
              </a:rPr>
              <a:t>"Welcome</a:t>
            </a:r>
            <a:r>
              <a:rPr lang="en-US" sz="2800" b="0" dirty="0">
                <a:solidFill>
                  <a:srgbClr val="CE9178"/>
                </a:solidFill>
                <a:effectLst/>
                <a:latin typeface="Consolas" panose="020B0609020204030204" pitchFamily="49" charset="0"/>
              </a:rPr>
              <a:t> to </a:t>
            </a:r>
            <a:r>
              <a:rPr lang="en-US" sz="2800" b="0" dirty="0">
                <a:solidFill>
                  <a:srgbClr val="569CD6"/>
                </a:solidFill>
                <a:effectLst/>
                <a:latin typeface="Consolas" panose="020B0609020204030204" pitchFamily="49" charset="0"/>
              </a:rPr>
              <a:t>{</a:t>
            </a:r>
            <a:r>
              <a:rPr lang="en-US" sz="2800" b="0" dirty="0">
                <a:solidFill>
                  <a:srgbClr val="9CDCFE"/>
                </a:solidFill>
                <a:effectLst/>
                <a:latin typeface="Consolas" panose="020B0609020204030204" pitchFamily="49" charset="0"/>
              </a:rPr>
              <a:t>city</a:t>
            </a:r>
            <a:r>
              <a:rPr lang="en-US" sz="2800" b="0" dirty="0">
                <a:solidFill>
                  <a:srgbClr val="569CD6"/>
                </a:solidFill>
                <a:effectLst/>
                <a:latin typeface="Consolas" panose="020B0609020204030204" pitchFamily="49" charset="0"/>
              </a:rPr>
              <a:t>}</a:t>
            </a:r>
            <a:r>
              <a:rPr lang="en-US" sz="2800" b="0" dirty="0">
                <a:solidFill>
                  <a:srgbClr val="CE9178"/>
                </a:solidFill>
                <a:effectLst/>
                <a:latin typeface="Consolas" panose="020B0609020204030204" pitchFamily="49" charset="0"/>
              </a:rPr>
              <a:t>!"</a:t>
            </a:r>
            <a:r>
              <a:rPr lang="en-US" sz="28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98312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E5C79-25B3-5000-9D6B-CAE7D29E3981}"/>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D31C4EBE-0BB8-EBFA-777B-34F3EAE81DBD}"/>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98BE5A8E-115E-B765-8D79-D5ABB070B002}"/>
              </a:ext>
            </a:extLst>
          </p:cNvPr>
          <p:cNvSpPr>
            <a:spLocks noGrp="1"/>
          </p:cNvSpPr>
          <p:nvPr>
            <p:ph type="title"/>
          </p:nvPr>
        </p:nvSpPr>
        <p:spPr>
          <a:xfrm>
            <a:off x="0" y="1"/>
            <a:ext cx="12192000" cy="722670"/>
          </a:xfrm>
        </p:spPr>
        <p:txBody>
          <a:bodyPr anchor="b">
            <a:normAutofit/>
          </a:bodyPr>
          <a:lstStyle/>
          <a:p>
            <a:r>
              <a:rPr lang="en-US" sz="4000" dirty="0">
                <a:latin typeface="Calibir"/>
              </a:rPr>
              <a:t>Strings &amp; String Formatting</a:t>
            </a:r>
            <a:endParaRPr lang="en-AU" sz="4000" b="1" dirty="0">
              <a:latin typeface="Calibir"/>
            </a:endParaRPr>
          </a:p>
        </p:txBody>
      </p:sp>
      <p:sp>
        <p:nvSpPr>
          <p:cNvPr id="2" name="TextBox 1">
            <a:extLst>
              <a:ext uri="{FF2B5EF4-FFF2-40B4-BE49-F238E27FC236}">
                <a16:creationId xmlns:a16="http://schemas.microsoft.com/office/drawing/2014/main" id="{C0FF8BDD-CCC1-65F8-B0C7-E04027A8BF51}"/>
              </a:ext>
            </a:extLst>
          </p:cNvPr>
          <p:cNvSpPr txBox="1"/>
          <p:nvPr/>
        </p:nvSpPr>
        <p:spPr>
          <a:xfrm>
            <a:off x="92365" y="1477248"/>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Java Example in Eclipse:</a:t>
            </a:r>
          </a:p>
        </p:txBody>
      </p:sp>
      <p:pic>
        <p:nvPicPr>
          <p:cNvPr id="6" name="Picture 5">
            <a:extLst>
              <a:ext uri="{FF2B5EF4-FFF2-40B4-BE49-F238E27FC236}">
                <a16:creationId xmlns:a16="http://schemas.microsoft.com/office/drawing/2014/main" id="{68714FE8-CC7C-3910-700F-F11FD6B943D4}"/>
              </a:ext>
            </a:extLst>
          </p:cNvPr>
          <p:cNvPicPr>
            <a:picLocks noChangeAspect="1"/>
          </p:cNvPicPr>
          <p:nvPr/>
        </p:nvPicPr>
        <p:blipFill>
          <a:blip r:embed="rId2"/>
          <a:srcRect l="14758" t="13231" r="34677" b="19570"/>
          <a:stretch>
            <a:fillRect/>
          </a:stretch>
        </p:blipFill>
        <p:spPr>
          <a:xfrm>
            <a:off x="184731" y="2249440"/>
            <a:ext cx="6164826" cy="4608559"/>
          </a:xfrm>
          <a:prstGeom prst="rect">
            <a:avLst/>
          </a:prstGeom>
        </p:spPr>
      </p:pic>
      <p:pic>
        <p:nvPicPr>
          <p:cNvPr id="9" name="Picture 8">
            <a:extLst>
              <a:ext uri="{FF2B5EF4-FFF2-40B4-BE49-F238E27FC236}">
                <a16:creationId xmlns:a16="http://schemas.microsoft.com/office/drawing/2014/main" id="{BBCC5A70-5E3E-84EA-C56C-2D5006683F96}"/>
              </a:ext>
            </a:extLst>
          </p:cNvPr>
          <p:cNvPicPr>
            <a:picLocks noChangeAspect="1"/>
          </p:cNvPicPr>
          <p:nvPr/>
        </p:nvPicPr>
        <p:blipFill>
          <a:blip r:embed="rId3"/>
          <a:srcRect l="29880" t="23656" r="30442" b="41935"/>
          <a:stretch>
            <a:fillRect/>
          </a:stretch>
        </p:blipFill>
        <p:spPr>
          <a:xfrm>
            <a:off x="7169798" y="3021010"/>
            <a:ext cx="4837471" cy="2359742"/>
          </a:xfrm>
          <a:prstGeom prst="rect">
            <a:avLst/>
          </a:prstGeom>
        </p:spPr>
      </p:pic>
      <p:cxnSp>
        <p:nvCxnSpPr>
          <p:cNvPr id="11" name="Connector: Elbow 10">
            <a:extLst>
              <a:ext uri="{FF2B5EF4-FFF2-40B4-BE49-F238E27FC236}">
                <a16:creationId xmlns:a16="http://schemas.microsoft.com/office/drawing/2014/main" id="{7B7B538F-8C80-3B9F-3BD7-7C39DE462AD7}"/>
              </a:ext>
            </a:extLst>
          </p:cNvPr>
          <p:cNvCxnSpPr>
            <a:endCxn id="9" idx="1"/>
          </p:cNvCxnSpPr>
          <p:nvPr/>
        </p:nvCxnSpPr>
        <p:spPr>
          <a:xfrm flipV="1">
            <a:off x="6474542" y="4200881"/>
            <a:ext cx="695256" cy="352838"/>
          </a:xfrm>
          <a:prstGeom prst="bentConnector3">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2159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50510-A5CB-B8A1-73EC-FB695428FF61}"/>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E1AF5E9A-5A46-EF31-62CE-5A9C962468B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D72EAD8A-83BC-D8AA-EC1B-6E85B2D2A65D}"/>
              </a:ext>
            </a:extLst>
          </p:cNvPr>
          <p:cNvSpPr>
            <a:spLocks noGrp="1"/>
          </p:cNvSpPr>
          <p:nvPr>
            <p:ph type="title"/>
          </p:nvPr>
        </p:nvSpPr>
        <p:spPr>
          <a:xfrm>
            <a:off x="0" y="1"/>
            <a:ext cx="12192000" cy="722670"/>
          </a:xfrm>
        </p:spPr>
        <p:txBody>
          <a:bodyPr anchor="b">
            <a:normAutofit/>
          </a:bodyPr>
          <a:lstStyle/>
          <a:p>
            <a:r>
              <a:rPr lang="en-US" sz="4000" dirty="0">
                <a:latin typeface="Calibir"/>
              </a:rPr>
              <a:t>Strings &amp; String Formatting</a:t>
            </a:r>
            <a:endParaRPr lang="en-AU" sz="4000" b="1" dirty="0">
              <a:latin typeface="Calibir"/>
            </a:endParaRPr>
          </a:p>
        </p:txBody>
      </p:sp>
      <p:sp>
        <p:nvSpPr>
          <p:cNvPr id="2" name="TextBox 1">
            <a:extLst>
              <a:ext uri="{FF2B5EF4-FFF2-40B4-BE49-F238E27FC236}">
                <a16:creationId xmlns:a16="http://schemas.microsoft.com/office/drawing/2014/main" id="{FD2CB2AC-73D6-8AC2-4F0D-651B1FDC48AE}"/>
              </a:ext>
            </a:extLst>
          </p:cNvPr>
          <p:cNvSpPr txBox="1"/>
          <p:nvPr/>
        </p:nvSpPr>
        <p:spPr>
          <a:xfrm>
            <a:off x="92365" y="1477248"/>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New Java Project in </a:t>
            </a:r>
            <a:r>
              <a:rPr lang="en-US" altLang="en-US" sz="2800" dirty="0" err="1">
                <a:latin typeface="Calibir"/>
              </a:rPr>
              <a:t>Eclpise</a:t>
            </a:r>
            <a:endParaRPr lang="en-US" altLang="en-US" sz="2800" dirty="0">
              <a:latin typeface="Calibir"/>
            </a:endParaRPr>
          </a:p>
        </p:txBody>
      </p:sp>
      <p:pic>
        <p:nvPicPr>
          <p:cNvPr id="4" name="Picture 3">
            <a:extLst>
              <a:ext uri="{FF2B5EF4-FFF2-40B4-BE49-F238E27FC236}">
                <a16:creationId xmlns:a16="http://schemas.microsoft.com/office/drawing/2014/main" id="{8D838A79-4CBB-0B6B-D319-139279307DD5}"/>
              </a:ext>
            </a:extLst>
          </p:cNvPr>
          <p:cNvPicPr>
            <a:picLocks noChangeAspect="1"/>
          </p:cNvPicPr>
          <p:nvPr/>
        </p:nvPicPr>
        <p:blipFill>
          <a:blip r:embed="rId2"/>
          <a:srcRect r="64194" b="35484"/>
          <a:stretch>
            <a:fillRect/>
          </a:stretch>
        </p:blipFill>
        <p:spPr>
          <a:xfrm>
            <a:off x="0" y="2278626"/>
            <a:ext cx="4365523" cy="4424516"/>
          </a:xfrm>
          <a:prstGeom prst="rect">
            <a:avLst/>
          </a:prstGeom>
        </p:spPr>
      </p:pic>
      <p:pic>
        <p:nvPicPr>
          <p:cNvPr id="10" name="Picture 9">
            <a:extLst>
              <a:ext uri="{FF2B5EF4-FFF2-40B4-BE49-F238E27FC236}">
                <a16:creationId xmlns:a16="http://schemas.microsoft.com/office/drawing/2014/main" id="{80BCEBBD-0B68-E64E-BF61-B81E6744BAAD}"/>
              </a:ext>
            </a:extLst>
          </p:cNvPr>
          <p:cNvPicPr>
            <a:picLocks noChangeAspect="1"/>
          </p:cNvPicPr>
          <p:nvPr/>
        </p:nvPicPr>
        <p:blipFill>
          <a:blip r:embed="rId3"/>
          <a:srcRect l="22500" r="22580" b="6881"/>
          <a:stretch>
            <a:fillRect/>
          </a:stretch>
        </p:blipFill>
        <p:spPr>
          <a:xfrm>
            <a:off x="6207562" y="1150373"/>
            <a:ext cx="5984438" cy="5707625"/>
          </a:xfrm>
          <a:prstGeom prst="rect">
            <a:avLst/>
          </a:prstGeom>
        </p:spPr>
      </p:pic>
      <p:cxnSp>
        <p:nvCxnSpPr>
          <p:cNvPr id="13" name="Connector: Elbow 12">
            <a:extLst>
              <a:ext uri="{FF2B5EF4-FFF2-40B4-BE49-F238E27FC236}">
                <a16:creationId xmlns:a16="http://schemas.microsoft.com/office/drawing/2014/main" id="{2DEF1884-8762-C28A-9134-CFCCDC2CEA1C}"/>
              </a:ext>
            </a:extLst>
          </p:cNvPr>
          <p:cNvCxnSpPr>
            <a:endCxn id="10" idx="1"/>
          </p:cNvCxnSpPr>
          <p:nvPr/>
        </p:nvCxnSpPr>
        <p:spPr>
          <a:xfrm flipV="1">
            <a:off x="4365523" y="4004186"/>
            <a:ext cx="1842039" cy="361337"/>
          </a:xfrm>
          <a:prstGeom prst="bentConnector3">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9995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1E808-0E59-4115-060F-9A3BFCDEFA7A}"/>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8BB77AFD-8E2D-E08A-4341-FF79F09FB8E0}"/>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CEFC534A-D3D9-388E-6F43-F6E685D972C1}"/>
              </a:ext>
            </a:extLst>
          </p:cNvPr>
          <p:cNvSpPr txBox="1"/>
          <p:nvPr/>
        </p:nvSpPr>
        <p:spPr>
          <a:xfrm>
            <a:off x="10607965" y="-184666"/>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Java Code</a:t>
            </a:r>
          </a:p>
        </p:txBody>
      </p:sp>
      <p:pic>
        <p:nvPicPr>
          <p:cNvPr id="9" name="Picture 8">
            <a:extLst>
              <a:ext uri="{FF2B5EF4-FFF2-40B4-BE49-F238E27FC236}">
                <a16:creationId xmlns:a16="http://schemas.microsoft.com/office/drawing/2014/main" id="{28C9FF0F-A5C9-E0A5-D3AD-D379C1B90A27}"/>
              </a:ext>
            </a:extLst>
          </p:cNvPr>
          <p:cNvPicPr>
            <a:picLocks noChangeAspect="1"/>
          </p:cNvPicPr>
          <p:nvPr/>
        </p:nvPicPr>
        <p:blipFill>
          <a:blip r:embed="rId2"/>
          <a:srcRect l="2" r="47300" b="60216"/>
          <a:stretch>
            <a:fillRect/>
          </a:stretch>
        </p:blipFill>
        <p:spPr>
          <a:xfrm>
            <a:off x="-1" y="0"/>
            <a:ext cx="12192001" cy="5177518"/>
          </a:xfrm>
          <a:prstGeom prst="rect">
            <a:avLst/>
          </a:prstGeom>
        </p:spPr>
      </p:pic>
      <p:sp>
        <p:nvSpPr>
          <p:cNvPr id="14" name="Rectangle 1">
            <a:extLst>
              <a:ext uri="{FF2B5EF4-FFF2-40B4-BE49-F238E27FC236}">
                <a16:creationId xmlns:a16="http://schemas.microsoft.com/office/drawing/2014/main" id="{A7F5ED84-6DAE-5716-345F-3E078803484C}"/>
              </a:ext>
            </a:extLst>
          </p:cNvPr>
          <p:cNvSpPr>
            <a:spLocks noChangeArrowheads="1"/>
          </p:cNvSpPr>
          <p:nvPr/>
        </p:nvSpPr>
        <p:spPr bwMode="auto">
          <a:xfrm>
            <a:off x="0" y="5177518"/>
            <a:ext cx="10882531" cy="1563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200" b="1" i="0" u="none" strike="noStrike" cap="none" normalizeH="0" baseline="0" dirty="0">
                <a:ln>
                  <a:noFill/>
                </a:ln>
                <a:solidFill>
                  <a:schemeClr val="tx1"/>
                </a:solidFill>
                <a:effectLst/>
                <a:latin typeface="Calibir"/>
              </a:rPr>
              <a:t>package </a:t>
            </a:r>
            <a:r>
              <a:rPr kumimoji="0" lang="en-US" altLang="en-US" sz="2200" b="1" i="0" u="none" strike="noStrike" cap="none" normalizeH="0" baseline="0" dirty="0" err="1">
                <a:ln>
                  <a:noFill/>
                </a:ln>
                <a:solidFill>
                  <a:schemeClr val="tx1"/>
                </a:solidFill>
                <a:effectLst/>
                <a:latin typeface="Calibir"/>
              </a:rPr>
              <a:t>welcome_to_java</a:t>
            </a:r>
            <a:r>
              <a:rPr kumimoji="0" lang="en-US" altLang="en-US" sz="2200" b="1" i="0" u="none" strike="noStrike" cap="none" normalizeH="0" baseline="0" dirty="0">
                <a:ln>
                  <a:noFill/>
                </a:ln>
                <a:solidFill>
                  <a:schemeClr val="tx1"/>
                </a:solidFill>
                <a:effectLst/>
                <a:latin typeface="Calibir"/>
              </a:rPr>
              <a:t>;</a:t>
            </a:r>
            <a:r>
              <a:rPr kumimoji="0" lang="en-US" altLang="en-US" sz="2200" b="0" i="0" u="none" strike="noStrike" cap="none" normalizeH="0" baseline="0" dirty="0">
                <a:ln>
                  <a:noFill/>
                </a:ln>
                <a:solidFill>
                  <a:schemeClr val="tx1"/>
                </a:solidFill>
                <a:effectLst/>
                <a:latin typeface="Calibir"/>
              </a:rPr>
              <a:t> – Groups this class into a package called </a:t>
            </a:r>
            <a:r>
              <a:rPr kumimoji="0" lang="en-US" altLang="en-US" sz="2200" b="0" i="1" u="none" strike="noStrike" cap="none" normalizeH="0" baseline="0" dirty="0" err="1">
                <a:ln>
                  <a:noFill/>
                </a:ln>
                <a:solidFill>
                  <a:schemeClr val="tx1"/>
                </a:solidFill>
                <a:effectLst/>
                <a:latin typeface="Calibir"/>
              </a:rPr>
              <a:t>welcome_to_java</a:t>
            </a:r>
            <a:r>
              <a:rPr kumimoji="0" lang="en-US" altLang="en-US" sz="2200" b="0" i="0" u="none" strike="noStrike" cap="none" normalizeH="0" baseline="0" dirty="0">
                <a:ln>
                  <a:noFill/>
                </a:ln>
                <a:solidFill>
                  <a:schemeClr val="tx1"/>
                </a:solidFill>
                <a:effectLst/>
                <a:latin typeface="Calibir"/>
              </a:rPr>
              <a:t>.</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200" b="1" i="0" u="none" strike="noStrike" cap="none" normalizeH="0" baseline="0" dirty="0">
                <a:ln>
                  <a:noFill/>
                </a:ln>
                <a:solidFill>
                  <a:schemeClr val="tx1"/>
                </a:solidFill>
                <a:effectLst/>
                <a:latin typeface="Calibir"/>
              </a:rPr>
              <a:t>public class </a:t>
            </a:r>
            <a:r>
              <a:rPr kumimoji="0" lang="en-US" altLang="en-US" sz="2200" b="1" i="0" u="none" strike="noStrike" cap="none" normalizeH="0" baseline="0" dirty="0" err="1">
                <a:ln>
                  <a:noFill/>
                </a:ln>
                <a:solidFill>
                  <a:schemeClr val="tx1"/>
                </a:solidFill>
                <a:effectLst/>
                <a:latin typeface="Calibir"/>
              </a:rPr>
              <a:t>Welcome_to_Java</a:t>
            </a:r>
            <a:r>
              <a:rPr kumimoji="0" lang="en-US" altLang="en-US" sz="2200" b="1" i="0" u="none" strike="noStrike" cap="none" normalizeH="0" baseline="0" dirty="0">
                <a:ln>
                  <a:noFill/>
                </a:ln>
                <a:solidFill>
                  <a:schemeClr val="tx1"/>
                </a:solidFill>
                <a:effectLst/>
                <a:latin typeface="Calibir"/>
              </a:rPr>
              <a:t> { ... }</a:t>
            </a:r>
            <a:r>
              <a:rPr kumimoji="0" lang="en-US" altLang="en-US" sz="2200" b="0" i="0" u="none" strike="noStrike" cap="none" normalizeH="0" baseline="0" dirty="0">
                <a:ln>
                  <a:noFill/>
                </a:ln>
                <a:solidFill>
                  <a:schemeClr val="tx1"/>
                </a:solidFill>
                <a:effectLst/>
                <a:latin typeface="Calibir"/>
              </a:rPr>
              <a:t> – Defines a public class named </a:t>
            </a:r>
            <a:r>
              <a:rPr kumimoji="0" lang="en-US" altLang="en-US" sz="2200" b="0" i="1" u="none" strike="noStrike" cap="none" normalizeH="0" baseline="0" dirty="0" err="1">
                <a:ln>
                  <a:noFill/>
                </a:ln>
                <a:solidFill>
                  <a:schemeClr val="tx1"/>
                </a:solidFill>
                <a:effectLst/>
                <a:latin typeface="Calibir"/>
              </a:rPr>
              <a:t>Welcome_to_Java</a:t>
            </a:r>
            <a:r>
              <a:rPr kumimoji="0" lang="en-US" altLang="en-US" sz="2200" b="0" i="0" u="none" strike="noStrike" cap="none" normalizeH="0" baseline="0" dirty="0">
                <a:ln>
                  <a:noFill/>
                </a:ln>
                <a:solidFill>
                  <a:schemeClr val="tx1"/>
                </a:solidFill>
                <a:effectLst/>
                <a:latin typeface="Calibir"/>
              </a:rPr>
              <a:t>.</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200" b="1" i="0" u="none" strike="noStrike" cap="none" normalizeH="0" baseline="0" dirty="0">
                <a:ln>
                  <a:noFill/>
                </a:ln>
                <a:solidFill>
                  <a:schemeClr val="tx1"/>
                </a:solidFill>
                <a:effectLst/>
                <a:latin typeface="Calibir"/>
              </a:rPr>
              <a:t>public static void main(String[] </a:t>
            </a:r>
            <a:r>
              <a:rPr kumimoji="0" lang="en-US" altLang="en-US" sz="2200" b="1" i="0" u="none" strike="noStrike" cap="none" normalizeH="0" baseline="0" dirty="0" err="1">
                <a:ln>
                  <a:noFill/>
                </a:ln>
                <a:solidFill>
                  <a:schemeClr val="tx1"/>
                </a:solidFill>
                <a:effectLst/>
                <a:latin typeface="Calibir"/>
              </a:rPr>
              <a:t>args</a:t>
            </a:r>
            <a:r>
              <a:rPr kumimoji="0" lang="en-US" altLang="en-US" sz="2200" b="1" i="0" u="none" strike="noStrike" cap="none" normalizeH="0" baseline="0" dirty="0">
                <a:ln>
                  <a:noFill/>
                </a:ln>
                <a:solidFill>
                  <a:schemeClr val="tx1"/>
                </a:solidFill>
                <a:effectLst/>
                <a:latin typeface="Calibir"/>
              </a:rPr>
              <a:t>)</a:t>
            </a:r>
            <a:r>
              <a:rPr kumimoji="0" lang="en-US" altLang="en-US" sz="2200" b="0" i="0" u="none" strike="noStrike" cap="none" normalizeH="0" baseline="0" dirty="0">
                <a:ln>
                  <a:noFill/>
                </a:ln>
                <a:solidFill>
                  <a:schemeClr val="tx1"/>
                </a:solidFill>
                <a:effectLst/>
                <a:latin typeface="Calibir"/>
              </a:rPr>
              <a:t> – The entry point where the program starts running.</a:t>
            </a:r>
          </a:p>
        </p:txBody>
      </p:sp>
    </p:spTree>
    <p:extLst>
      <p:ext uri="{BB962C8B-B14F-4D97-AF65-F5344CB8AC3E}">
        <p14:creationId xmlns:p14="http://schemas.microsoft.com/office/powerpoint/2010/main" val="4139057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38528-87AF-7129-060C-DE790DB4C3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26112E-412B-5D01-7AC9-EEC8ED4A45F0}"/>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4" name="Rectangle 1">
            <a:extLst>
              <a:ext uri="{FF2B5EF4-FFF2-40B4-BE49-F238E27FC236}">
                <a16:creationId xmlns:a16="http://schemas.microsoft.com/office/drawing/2014/main" id="{4F5053D9-A359-77A0-BD99-562617E0EA54}"/>
              </a:ext>
            </a:extLst>
          </p:cNvPr>
          <p:cNvSpPr>
            <a:spLocks noChangeArrowheads="1"/>
          </p:cNvSpPr>
          <p:nvPr/>
        </p:nvSpPr>
        <p:spPr bwMode="auto">
          <a:xfrm>
            <a:off x="92365" y="1963270"/>
            <a:ext cx="12007269"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dirty="0">
                <a:latin typeface="Calibir"/>
              </a:rPr>
              <a:t>OOP is like building with LEGO:</a:t>
            </a:r>
          </a:p>
          <a:p>
            <a:pPr marL="457200" indent="-457200">
              <a:lnSpc>
                <a:spcPct val="150000"/>
              </a:lnSpc>
              <a:buFont typeface="Arial" panose="020B0604020202020204" pitchFamily="34" charset="0"/>
              <a:buChar char="•"/>
            </a:pPr>
            <a:r>
              <a:rPr lang="en-US" sz="2800" dirty="0">
                <a:latin typeface="Calibir"/>
              </a:rPr>
              <a:t>Each LEGO piece = Object (it has shape, </a:t>
            </a:r>
            <a:r>
              <a:rPr lang="en-US" sz="2800" dirty="0" err="1">
                <a:latin typeface="Calibir"/>
              </a:rPr>
              <a:t>colour</a:t>
            </a:r>
            <a:r>
              <a:rPr lang="en-US" sz="2800" dirty="0">
                <a:latin typeface="Calibir"/>
              </a:rPr>
              <a:t>, purpose)</a:t>
            </a:r>
          </a:p>
          <a:p>
            <a:pPr marL="457200" indent="-457200">
              <a:lnSpc>
                <a:spcPct val="150000"/>
              </a:lnSpc>
              <a:buFont typeface="Arial" panose="020B0604020202020204" pitchFamily="34" charset="0"/>
              <a:buChar char="•"/>
            </a:pPr>
            <a:r>
              <a:rPr lang="en-US" sz="2800" dirty="0">
                <a:latin typeface="Calibir"/>
              </a:rPr>
              <a:t>LEGO instructions = Class (blueprint to create objects)</a:t>
            </a:r>
          </a:p>
        </p:txBody>
      </p:sp>
    </p:spTree>
    <p:extLst>
      <p:ext uri="{BB962C8B-B14F-4D97-AF65-F5344CB8AC3E}">
        <p14:creationId xmlns:p14="http://schemas.microsoft.com/office/powerpoint/2010/main" val="565443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C9438-C98F-68D0-6933-53A0B34CE11B}"/>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16F80DE6-13E3-076B-0665-6E6228C3081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2751645E-F7B8-D668-B510-0F820D01D958}"/>
              </a:ext>
            </a:extLst>
          </p:cNvPr>
          <p:cNvSpPr txBox="1"/>
          <p:nvPr/>
        </p:nvSpPr>
        <p:spPr>
          <a:xfrm>
            <a:off x="10607965" y="-184666"/>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Java Code</a:t>
            </a:r>
          </a:p>
        </p:txBody>
      </p:sp>
      <p:pic>
        <p:nvPicPr>
          <p:cNvPr id="9" name="Picture 8">
            <a:extLst>
              <a:ext uri="{FF2B5EF4-FFF2-40B4-BE49-F238E27FC236}">
                <a16:creationId xmlns:a16="http://schemas.microsoft.com/office/drawing/2014/main" id="{43AAA8B2-D32B-2388-680E-3CABD724FFB7}"/>
              </a:ext>
            </a:extLst>
          </p:cNvPr>
          <p:cNvPicPr>
            <a:picLocks noChangeAspect="1"/>
          </p:cNvPicPr>
          <p:nvPr/>
        </p:nvPicPr>
        <p:blipFill>
          <a:blip r:embed="rId2"/>
          <a:srcRect l="2" r="47300" b="60216"/>
          <a:stretch>
            <a:fillRect/>
          </a:stretch>
        </p:blipFill>
        <p:spPr>
          <a:xfrm>
            <a:off x="-1" y="0"/>
            <a:ext cx="12192001" cy="5177518"/>
          </a:xfrm>
          <a:prstGeom prst="rect">
            <a:avLst/>
          </a:prstGeom>
        </p:spPr>
      </p:pic>
      <p:sp>
        <p:nvSpPr>
          <p:cNvPr id="14" name="Rectangle 1">
            <a:extLst>
              <a:ext uri="{FF2B5EF4-FFF2-40B4-BE49-F238E27FC236}">
                <a16:creationId xmlns:a16="http://schemas.microsoft.com/office/drawing/2014/main" id="{1AB95EFB-2D73-6B3D-A8B2-986FAE3DD185}"/>
              </a:ext>
            </a:extLst>
          </p:cNvPr>
          <p:cNvSpPr>
            <a:spLocks noChangeArrowheads="1"/>
          </p:cNvSpPr>
          <p:nvPr/>
        </p:nvSpPr>
        <p:spPr bwMode="auto">
          <a:xfrm>
            <a:off x="0" y="5431434"/>
            <a:ext cx="11591058" cy="1055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lvl="0" indent="-457200" eaLnBrk="0" fontAlgn="base" hangingPunct="0">
              <a:lnSpc>
                <a:spcPct val="150000"/>
              </a:lnSpc>
              <a:spcBef>
                <a:spcPct val="0"/>
              </a:spcBef>
              <a:spcAft>
                <a:spcPct val="0"/>
              </a:spcAft>
              <a:buFont typeface="+mj-lt"/>
              <a:buAutoNum type="arabicPeriod" startAt="4"/>
            </a:pPr>
            <a:r>
              <a:rPr lang="en-US" altLang="en-US" sz="2200" b="1" dirty="0">
                <a:latin typeface="Calibir"/>
              </a:rPr>
              <a:t>// Comment</a:t>
            </a:r>
            <a:r>
              <a:rPr lang="en-US" altLang="en-US" sz="2200" dirty="0">
                <a:latin typeface="Calibir"/>
              </a:rPr>
              <a:t> – A note for humans, ignored by the computer.</a:t>
            </a:r>
          </a:p>
          <a:p>
            <a:pPr marL="457200" lvl="0" indent="-457200" eaLnBrk="0" fontAlgn="base" hangingPunct="0">
              <a:lnSpc>
                <a:spcPct val="150000"/>
              </a:lnSpc>
              <a:spcBef>
                <a:spcPct val="0"/>
              </a:spcBef>
              <a:spcAft>
                <a:spcPct val="0"/>
              </a:spcAft>
              <a:buFont typeface="+mj-lt"/>
              <a:buAutoNum type="arabicPeriod" startAt="4"/>
            </a:pPr>
            <a:r>
              <a:rPr lang="en-US" altLang="en-US" sz="2200" b="1" dirty="0" err="1">
                <a:latin typeface="Calibir"/>
              </a:rPr>
              <a:t>System.out.println</a:t>
            </a:r>
            <a:r>
              <a:rPr lang="en-US" altLang="en-US" sz="2200" b="1" dirty="0">
                <a:latin typeface="Calibir"/>
              </a:rPr>
              <a:t>("Welcome to Java!");</a:t>
            </a:r>
            <a:r>
              <a:rPr lang="en-US" altLang="en-US" sz="2200" dirty="0">
                <a:latin typeface="Calibir"/>
              </a:rPr>
              <a:t> – Prints the message </a:t>
            </a:r>
            <a:r>
              <a:rPr lang="en-US" altLang="en-US" sz="2200" i="1" dirty="0">
                <a:latin typeface="Calibir"/>
              </a:rPr>
              <a:t>Welcome to Java!</a:t>
            </a:r>
            <a:r>
              <a:rPr lang="en-US" altLang="en-US" sz="2200" dirty="0">
                <a:latin typeface="Calibir"/>
              </a:rPr>
              <a:t> on the screen.</a:t>
            </a:r>
          </a:p>
        </p:txBody>
      </p:sp>
    </p:spTree>
    <p:extLst>
      <p:ext uri="{BB962C8B-B14F-4D97-AF65-F5344CB8AC3E}">
        <p14:creationId xmlns:p14="http://schemas.microsoft.com/office/powerpoint/2010/main" val="1651251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D5E00-82AC-EED5-C051-53D2E135F1AA}"/>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12094039-AB51-26D2-F8DC-5A49F9A6A95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64782B81-167F-1739-55DE-9C1B53BEAAC0}"/>
              </a:ext>
            </a:extLst>
          </p:cNvPr>
          <p:cNvSpPr>
            <a:spLocks noGrp="1"/>
          </p:cNvSpPr>
          <p:nvPr>
            <p:ph type="title"/>
          </p:nvPr>
        </p:nvSpPr>
        <p:spPr>
          <a:xfrm>
            <a:off x="0" y="1"/>
            <a:ext cx="12192000" cy="722670"/>
          </a:xfrm>
        </p:spPr>
        <p:txBody>
          <a:bodyPr anchor="b">
            <a:normAutofit/>
          </a:bodyPr>
          <a:lstStyle/>
          <a:p>
            <a:r>
              <a:rPr lang="en-US" sz="4000" dirty="0">
                <a:latin typeface="Calibir"/>
              </a:rPr>
              <a:t>Strings &amp; String Formatting</a:t>
            </a:r>
            <a:endParaRPr lang="en-AU" sz="4000" b="1" dirty="0">
              <a:latin typeface="Calibir"/>
            </a:endParaRPr>
          </a:p>
        </p:txBody>
      </p:sp>
      <p:sp>
        <p:nvSpPr>
          <p:cNvPr id="2" name="TextBox 1">
            <a:extLst>
              <a:ext uri="{FF2B5EF4-FFF2-40B4-BE49-F238E27FC236}">
                <a16:creationId xmlns:a16="http://schemas.microsoft.com/office/drawing/2014/main" id="{89681C93-41B2-DC32-A117-7440AEC8DE1D}"/>
              </a:ext>
            </a:extLst>
          </p:cNvPr>
          <p:cNvSpPr txBox="1"/>
          <p:nvPr/>
        </p:nvSpPr>
        <p:spPr>
          <a:xfrm>
            <a:off x="-23100" y="522767"/>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Run as Java Application (Eclipse)</a:t>
            </a:r>
          </a:p>
        </p:txBody>
      </p:sp>
      <p:cxnSp>
        <p:nvCxnSpPr>
          <p:cNvPr id="13" name="Connector: Elbow 12">
            <a:extLst>
              <a:ext uri="{FF2B5EF4-FFF2-40B4-BE49-F238E27FC236}">
                <a16:creationId xmlns:a16="http://schemas.microsoft.com/office/drawing/2014/main" id="{5A029DCA-B497-B896-A96D-6BC3FCFC5419}"/>
              </a:ext>
            </a:extLst>
          </p:cNvPr>
          <p:cNvCxnSpPr>
            <a:cxnSpLocks/>
            <a:endCxn id="9" idx="0"/>
          </p:cNvCxnSpPr>
          <p:nvPr/>
        </p:nvCxnSpPr>
        <p:spPr>
          <a:xfrm>
            <a:off x="5792241" y="2993923"/>
            <a:ext cx="3213438" cy="1398118"/>
          </a:xfrm>
          <a:prstGeom prst="bentConnector2">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B040C07D-8AB7-1CFE-837B-726ABAAD66C4}"/>
              </a:ext>
            </a:extLst>
          </p:cNvPr>
          <p:cNvPicPr>
            <a:picLocks noChangeAspect="1"/>
          </p:cNvPicPr>
          <p:nvPr/>
        </p:nvPicPr>
        <p:blipFill>
          <a:blip r:embed="rId2"/>
          <a:srcRect l="18629" t="2692" r="30081" b="7096"/>
          <a:stretch>
            <a:fillRect/>
          </a:stretch>
        </p:blipFill>
        <p:spPr>
          <a:xfrm>
            <a:off x="0" y="1109106"/>
            <a:ext cx="5769141" cy="5707625"/>
          </a:xfrm>
          <a:prstGeom prst="rect">
            <a:avLst/>
          </a:prstGeom>
          <a:ln>
            <a:solidFill>
              <a:srgbClr val="FF0000"/>
            </a:solidFill>
          </a:ln>
        </p:spPr>
      </p:pic>
      <p:pic>
        <p:nvPicPr>
          <p:cNvPr id="9" name="Picture 8">
            <a:extLst>
              <a:ext uri="{FF2B5EF4-FFF2-40B4-BE49-F238E27FC236}">
                <a16:creationId xmlns:a16="http://schemas.microsoft.com/office/drawing/2014/main" id="{46B9D43A-3E1A-D86E-70CB-2C4A7DBBAA9A}"/>
              </a:ext>
            </a:extLst>
          </p:cNvPr>
          <p:cNvPicPr>
            <a:picLocks noChangeAspect="1"/>
          </p:cNvPicPr>
          <p:nvPr/>
        </p:nvPicPr>
        <p:blipFill>
          <a:blip r:embed="rId3"/>
          <a:srcRect l="17298" t="53118" r="29415" b="26882"/>
          <a:stretch>
            <a:fillRect/>
          </a:stretch>
        </p:blipFill>
        <p:spPr>
          <a:xfrm>
            <a:off x="5792241" y="4392041"/>
            <a:ext cx="6426875" cy="1356853"/>
          </a:xfrm>
          <a:prstGeom prst="rect">
            <a:avLst/>
          </a:prstGeom>
          <a:ln>
            <a:solidFill>
              <a:srgbClr val="FF0000"/>
            </a:solidFill>
          </a:ln>
        </p:spPr>
      </p:pic>
    </p:spTree>
    <p:extLst>
      <p:ext uri="{BB962C8B-B14F-4D97-AF65-F5344CB8AC3E}">
        <p14:creationId xmlns:p14="http://schemas.microsoft.com/office/powerpoint/2010/main" val="1932960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6FA21-658B-361E-31B6-49DE5684997C}"/>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FEAE0100-37DE-4253-8264-60BB406A0974}"/>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6CE15ED9-DC8C-AC6E-6C45-E139F430C687}"/>
              </a:ext>
            </a:extLst>
          </p:cNvPr>
          <p:cNvSpPr>
            <a:spLocks noGrp="1"/>
          </p:cNvSpPr>
          <p:nvPr>
            <p:ph type="title"/>
          </p:nvPr>
        </p:nvSpPr>
        <p:spPr>
          <a:xfrm>
            <a:off x="0" y="1"/>
            <a:ext cx="12192000" cy="722670"/>
          </a:xfrm>
        </p:spPr>
        <p:txBody>
          <a:bodyPr anchor="b">
            <a:normAutofit/>
          </a:bodyPr>
          <a:lstStyle/>
          <a:p>
            <a:r>
              <a:rPr lang="en-US" sz="4000" dirty="0">
                <a:latin typeface="Calibir"/>
              </a:rPr>
              <a:t>Arrays</a:t>
            </a:r>
            <a:endParaRPr lang="en-AU" sz="4000" b="1" dirty="0">
              <a:latin typeface="Calibir"/>
            </a:endParaRPr>
          </a:p>
        </p:txBody>
      </p:sp>
      <p:sp>
        <p:nvSpPr>
          <p:cNvPr id="2" name="TextBox 1">
            <a:extLst>
              <a:ext uri="{FF2B5EF4-FFF2-40B4-BE49-F238E27FC236}">
                <a16:creationId xmlns:a16="http://schemas.microsoft.com/office/drawing/2014/main" id="{9BE6BBB7-6156-6BC4-AE41-32B4A4DCF4FB}"/>
              </a:ext>
            </a:extLst>
          </p:cNvPr>
          <p:cNvSpPr txBox="1"/>
          <p:nvPr/>
        </p:nvSpPr>
        <p:spPr>
          <a:xfrm>
            <a:off x="0" y="907338"/>
            <a:ext cx="11584481" cy="3257174"/>
          </a:xfrm>
          <a:prstGeom prst="rect">
            <a:avLst/>
          </a:prstGeom>
          <a:noFill/>
        </p:spPr>
        <p:txBody>
          <a:bodyPr wrap="square">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Array = a </a:t>
            </a:r>
            <a:r>
              <a:rPr lang="en-US" altLang="en-US" sz="2800" b="1" dirty="0">
                <a:latin typeface="Calibir"/>
              </a:rPr>
              <a:t>train carriage</a:t>
            </a:r>
            <a:r>
              <a:rPr lang="en-US" altLang="en-US" sz="2800" dirty="0">
                <a:latin typeface="Calibir"/>
              </a:rPr>
              <a:t> with fixed seats for values of the same type.</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 Python: list (more flexible).</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 Java: fixed size array.</a:t>
            </a:r>
          </a:p>
          <a:p>
            <a:pPr lvl="0" eaLnBrk="0" fontAlgn="base" hangingPunct="0">
              <a:lnSpc>
                <a:spcPct val="150000"/>
              </a:lnSpc>
              <a:spcBef>
                <a:spcPct val="0"/>
              </a:spcBef>
              <a:spcAft>
                <a:spcPct val="0"/>
              </a:spcAft>
            </a:pPr>
            <a:r>
              <a:rPr lang="en-US" altLang="en-US" sz="2800" b="1" dirty="0">
                <a:latin typeface="Calibir"/>
              </a:rPr>
              <a:t>Australian Example:</a:t>
            </a:r>
            <a:endParaRPr lang="en-US" altLang="en-US" sz="2800" dirty="0">
              <a:latin typeface="Calibir"/>
            </a:endParaRP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Array of Sydney train station names: ["Central", "Redfern", "Strathfield"]</a:t>
            </a:r>
          </a:p>
        </p:txBody>
      </p:sp>
    </p:spTree>
    <p:extLst>
      <p:ext uri="{BB962C8B-B14F-4D97-AF65-F5344CB8AC3E}">
        <p14:creationId xmlns:p14="http://schemas.microsoft.com/office/powerpoint/2010/main" val="992932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59F3F-EC53-EB4E-BC32-6A72F456AF61}"/>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2DB09F8D-5342-11CF-4015-0E5052BB635D}"/>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8BEB0EE8-08E0-1CCD-0B80-6F943A1872BA}"/>
              </a:ext>
            </a:extLst>
          </p:cNvPr>
          <p:cNvSpPr>
            <a:spLocks noGrp="1"/>
          </p:cNvSpPr>
          <p:nvPr>
            <p:ph type="title"/>
          </p:nvPr>
        </p:nvSpPr>
        <p:spPr>
          <a:xfrm>
            <a:off x="0" y="1"/>
            <a:ext cx="12192000" cy="722670"/>
          </a:xfrm>
        </p:spPr>
        <p:txBody>
          <a:bodyPr anchor="b">
            <a:normAutofit/>
          </a:bodyPr>
          <a:lstStyle/>
          <a:p>
            <a:r>
              <a:rPr lang="en-US" sz="4000" dirty="0">
                <a:latin typeface="Calibir"/>
              </a:rPr>
              <a:t>Arrays</a:t>
            </a:r>
            <a:endParaRPr lang="en-AU" sz="4000" b="1" dirty="0">
              <a:latin typeface="Calibir"/>
            </a:endParaRPr>
          </a:p>
        </p:txBody>
      </p:sp>
      <p:sp>
        <p:nvSpPr>
          <p:cNvPr id="2" name="TextBox 1">
            <a:extLst>
              <a:ext uri="{FF2B5EF4-FFF2-40B4-BE49-F238E27FC236}">
                <a16:creationId xmlns:a16="http://schemas.microsoft.com/office/drawing/2014/main" id="{7E9178C1-F269-6699-4363-8B95B518CBBA}"/>
              </a:ext>
            </a:extLst>
          </p:cNvPr>
          <p:cNvSpPr txBox="1"/>
          <p:nvPr/>
        </p:nvSpPr>
        <p:spPr>
          <a:xfrm>
            <a:off x="0" y="907338"/>
            <a:ext cx="11584481" cy="671851"/>
          </a:xfrm>
          <a:prstGeom prst="rect">
            <a:avLst/>
          </a:prstGeom>
          <a:noFill/>
        </p:spPr>
        <p:txBody>
          <a:bodyPr wrap="square">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Python example:</a:t>
            </a:r>
          </a:p>
        </p:txBody>
      </p:sp>
      <p:sp>
        <p:nvSpPr>
          <p:cNvPr id="4" name="TextBox 3">
            <a:extLst>
              <a:ext uri="{FF2B5EF4-FFF2-40B4-BE49-F238E27FC236}">
                <a16:creationId xmlns:a16="http://schemas.microsoft.com/office/drawing/2014/main" id="{5CD3956F-0143-6CFC-3565-238D092BB181}"/>
              </a:ext>
            </a:extLst>
          </p:cNvPr>
          <p:cNvSpPr txBox="1"/>
          <p:nvPr/>
        </p:nvSpPr>
        <p:spPr>
          <a:xfrm>
            <a:off x="283779" y="1996966"/>
            <a:ext cx="11225049" cy="1315745"/>
          </a:xfrm>
          <a:prstGeom prst="rect">
            <a:avLst/>
          </a:prstGeom>
          <a:solidFill>
            <a:schemeClr val="tx1"/>
          </a:solidFill>
        </p:spPr>
        <p:txBody>
          <a:bodyPr wrap="square">
            <a:spAutoFit/>
          </a:bodyPr>
          <a:lstStyle/>
          <a:p>
            <a:pPr>
              <a:lnSpc>
                <a:spcPct val="150000"/>
              </a:lnSpc>
              <a:buNone/>
            </a:pPr>
            <a:r>
              <a:rPr lang="en-US" sz="2800" b="0" dirty="0">
                <a:solidFill>
                  <a:srgbClr val="9CDCFE"/>
                </a:solidFill>
                <a:effectLst/>
                <a:latin typeface="Consolas" panose="020B0609020204030204" pitchFamily="49" charset="0"/>
              </a:rPr>
              <a:t>stations</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"Central"</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"Redfern"</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"Strathfield"</a:t>
            </a:r>
            <a:r>
              <a:rPr lang="en-US" sz="2800" b="0" dirty="0">
                <a:solidFill>
                  <a:srgbClr val="CCCCCC"/>
                </a:solidFill>
                <a:effectLst/>
                <a:latin typeface="Consolas" panose="020B0609020204030204" pitchFamily="49" charset="0"/>
              </a:rPr>
              <a:t>]</a:t>
            </a:r>
          </a:p>
          <a:p>
            <a:pPr>
              <a:lnSpc>
                <a:spcPct val="150000"/>
              </a:lnSpc>
              <a:buNone/>
            </a:pP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a:solidFill>
                  <a:srgbClr val="9CDCFE"/>
                </a:solidFill>
                <a:effectLst/>
                <a:latin typeface="Consolas" panose="020B0609020204030204" pitchFamily="49" charset="0"/>
              </a:rPr>
              <a:t>stations</a:t>
            </a:r>
            <a:r>
              <a:rPr lang="en-US" sz="2800" b="0" dirty="0">
                <a:solidFill>
                  <a:srgbClr val="CCCCCC"/>
                </a:solidFill>
                <a:effectLst/>
                <a:latin typeface="Consolas" panose="020B0609020204030204" pitchFamily="49" charset="0"/>
              </a:rPr>
              <a:t>[</a:t>
            </a:r>
            <a:r>
              <a:rPr lang="en-US" sz="2800" b="0" dirty="0">
                <a:solidFill>
                  <a:srgbClr val="B5CEA8"/>
                </a:solidFill>
                <a:effectLst/>
                <a:latin typeface="Consolas" panose="020B0609020204030204" pitchFamily="49" charset="0"/>
              </a:rPr>
              <a:t>0</a:t>
            </a:r>
            <a:r>
              <a:rPr lang="en-US" sz="2800" b="0" dirty="0">
                <a:solidFill>
                  <a:srgbClr val="CCCCCC"/>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FE88A30-447A-2ED8-37EC-82C041093064}"/>
              </a:ext>
            </a:extLst>
          </p:cNvPr>
          <p:cNvSpPr txBox="1"/>
          <p:nvPr/>
        </p:nvSpPr>
        <p:spPr>
          <a:xfrm>
            <a:off x="92365" y="3375292"/>
            <a:ext cx="11584481" cy="671851"/>
          </a:xfrm>
          <a:prstGeom prst="rect">
            <a:avLst/>
          </a:prstGeom>
          <a:noFill/>
        </p:spPr>
        <p:txBody>
          <a:bodyPr wrap="square">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Java example:</a:t>
            </a:r>
          </a:p>
        </p:txBody>
      </p:sp>
      <p:sp>
        <p:nvSpPr>
          <p:cNvPr id="9" name="TextBox 8">
            <a:extLst>
              <a:ext uri="{FF2B5EF4-FFF2-40B4-BE49-F238E27FC236}">
                <a16:creationId xmlns:a16="http://schemas.microsoft.com/office/drawing/2014/main" id="{D1699041-1143-0264-C737-9A93F54D166C}"/>
              </a:ext>
            </a:extLst>
          </p:cNvPr>
          <p:cNvSpPr txBox="1"/>
          <p:nvPr/>
        </p:nvSpPr>
        <p:spPr>
          <a:xfrm>
            <a:off x="283779" y="4109724"/>
            <a:ext cx="11719036" cy="1315745"/>
          </a:xfrm>
          <a:prstGeom prst="rect">
            <a:avLst/>
          </a:prstGeom>
          <a:solidFill>
            <a:schemeClr val="tx1"/>
          </a:solidFill>
        </p:spPr>
        <p:txBody>
          <a:bodyPr wrap="square">
            <a:spAutoFit/>
          </a:bodyPr>
          <a:lstStyle/>
          <a:p>
            <a:pPr>
              <a:lnSpc>
                <a:spcPct val="150000"/>
              </a:lnSpc>
              <a:buNone/>
            </a:pPr>
            <a:r>
              <a:rPr lang="en-US" sz="2800" b="0" dirty="0">
                <a:solidFill>
                  <a:srgbClr val="4EC9B0"/>
                </a:solidFill>
                <a:effectLst/>
                <a:latin typeface="Consolas" panose="020B0609020204030204" pitchFamily="49" charset="0"/>
              </a:rPr>
              <a:t>String</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stations</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"Central"</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"Redfern"</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"Strathfield"</a:t>
            </a:r>
            <a:r>
              <a:rPr lang="en-US" sz="2800" b="0" dirty="0">
                <a:solidFill>
                  <a:srgbClr val="CCCCCC"/>
                </a:solidFill>
                <a:effectLst/>
                <a:latin typeface="Consolas" panose="020B0609020204030204" pitchFamily="49" charset="0"/>
              </a:rPr>
              <a:t>};</a:t>
            </a:r>
          </a:p>
          <a:p>
            <a:pPr>
              <a:lnSpc>
                <a:spcPct val="150000"/>
              </a:lnSpc>
              <a:buNone/>
            </a:pPr>
            <a:r>
              <a:rPr lang="en-US" sz="2800" b="0" dirty="0" err="1">
                <a:solidFill>
                  <a:srgbClr val="9CDCFE"/>
                </a:solidFill>
                <a:effectLst/>
                <a:latin typeface="Consolas" panose="020B0609020204030204" pitchFamily="49" charset="0"/>
              </a:rPr>
              <a:t>System</a:t>
            </a:r>
            <a:r>
              <a:rPr lang="en-US" sz="2800" b="0" dirty="0" err="1">
                <a:solidFill>
                  <a:srgbClr val="CCCCCC"/>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out</a:t>
            </a:r>
            <a:r>
              <a:rPr lang="en-US" sz="2800" b="0" dirty="0" err="1">
                <a:solidFill>
                  <a:srgbClr val="CCCCCC"/>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println</a:t>
            </a:r>
            <a:r>
              <a:rPr lang="en-US" sz="2800" b="0" dirty="0">
                <a:solidFill>
                  <a:srgbClr val="CCCCCC"/>
                </a:solidFill>
                <a:effectLst/>
                <a:latin typeface="Consolas" panose="020B0609020204030204" pitchFamily="49" charset="0"/>
              </a:rPr>
              <a:t>(stations[</a:t>
            </a:r>
            <a:r>
              <a:rPr lang="en-US" sz="2800" b="0" dirty="0">
                <a:solidFill>
                  <a:srgbClr val="B5CEA8"/>
                </a:solidFill>
                <a:effectLst/>
                <a:latin typeface="Consolas" panose="020B0609020204030204" pitchFamily="49" charset="0"/>
              </a:rPr>
              <a:t>0</a:t>
            </a:r>
            <a:r>
              <a:rPr lang="en-US" sz="2800" b="0" dirty="0">
                <a:solidFill>
                  <a:srgbClr val="CCCCCC"/>
                </a:solidFill>
                <a:effectLst/>
                <a:latin typeface="Consolas" panose="020B0609020204030204" pitchFamily="49" charset="0"/>
              </a:rPr>
              <a:t>]);</a:t>
            </a:r>
          </a:p>
        </p:txBody>
      </p:sp>
      <p:sp>
        <p:nvSpPr>
          <p:cNvPr id="10" name="Rectangle 1">
            <a:extLst>
              <a:ext uri="{FF2B5EF4-FFF2-40B4-BE49-F238E27FC236}">
                <a16:creationId xmlns:a16="http://schemas.microsoft.com/office/drawing/2014/main" id="{75E97E2E-FEEC-CA25-0E54-B3182846984E}"/>
              </a:ext>
            </a:extLst>
          </p:cNvPr>
          <p:cNvSpPr>
            <a:spLocks noChangeArrowheads="1"/>
          </p:cNvSpPr>
          <p:nvPr/>
        </p:nvSpPr>
        <p:spPr bwMode="auto">
          <a:xfrm>
            <a:off x="-33088" y="5548955"/>
            <a:ext cx="12225088" cy="127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700" i="0" u="none" strike="noStrike" cap="none" normalizeH="0" baseline="0" dirty="0">
                <a:ln>
                  <a:noFill/>
                </a:ln>
                <a:solidFill>
                  <a:schemeClr val="tx1"/>
                </a:solidFill>
                <a:effectLst/>
                <a:latin typeface="Calibir"/>
              </a:rPr>
              <a:t>That code doesn’t work by itself in Java because Java doesn’t allow loose statements — everything must be inside a class and usually inside the main method. </a:t>
            </a:r>
          </a:p>
        </p:txBody>
      </p:sp>
    </p:spTree>
    <p:extLst>
      <p:ext uri="{BB962C8B-B14F-4D97-AF65-F5344CB8AC3E}">
        <p14:creationId xmlns:p14="http://schemas.microsoft.com/office/powerpoint/2010/main" val="336379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6" presetClass="entr" presetSubtype="21"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EEEEC-4CC8-92E4-4EED-1F27F9D2C635}"/>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B7CECB34-9188-F867-9FA6-D64FB90F620C}"/>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24EEA895-94A9-CA8F-A20B-86C19024F55B}"/>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D93B3038-1CF5-D670-646E-A210CD0346A0}"/>
              </a:ext>
            </a:extLst>
          </p:cNvPr>
          <p:cNvSpPr>
            <a:spLocks noChangeArrowheads="1"/>
          </p:cNvSpPr>
          <p:nvPr/>
        </p:nvSpPr>
        <p:spPr bwMode="auto">
          <a:xfrm>
            <a:off x="0" y="722671"/>
            <a:ext cx="6282812"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Create project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File ▸ New ▸ Java Project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Project 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TrainStationsDemo</a:t>
            </a:r>
            <a:endParaRPr kumimoji="0" lang="en-US" sz="2800" b="0" i="0" u="none" strike="noStrike" kern="1200" cap="none" spc="0" normalizeH="0" baseline="0" noProof="0" dirty="0">
              <a:ln>
                <a:noFill/>
              </a:ln>
              <a:solidFill>
                <a:prstClr val="black"/>
              </a:solidFill>
              <a:effectLst/>
              <a:uLnTx/>
              <a:uFillTx/>
              <a:latin typeface="Calibir"/>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Uncheck “Create module-info.java” (if shown).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Click Finish.</a:t>
            </a:r>
          </a:p>
        </p:txBody>
      </p:sp>
      <p:pic>
        <p:nvPicPr>
          <p:cNvPr id="4" name="Picture 3">
            <a:extLst>
              <a:ext uri="{FF2B5EF4-FFF2-40B4-BE49-F238E27FC236}">
                <a16:creationId xmlns:a16="http://schemas.microsoft.com/office/drawing/2014/main" id="{7ABAE744-9956-7A1D-9E0F-3CB8FABE76DB}"/>
              </a:ext>
            </a:extLst>
          </p:cNvPr>
          <p:cNvPicPr>
            <a:picLocks noChangeAspect="1"/>
          </p:cNvPicPr>
          <p:nvPr/>
        </p:nvPicPr>
        <p:blipFill>
          <a:blip r:embed="rId2"/>
          <a:srcRect r="64194" b="32544"/>
          <a:stretch>
            <a:fillRect/>
          </a:stretch>
        </p:blipFill>
        <p:spPr>
          <a:xfrm>
            <a:off x="6445044" y="722671"/>
            <a:ext cx="5746956" cy="6090089"/>
          </a:xfrm>
          <a:prstGeom prst="rect">
            <a:avLst/>
          </a:prstGeom>
        </p:spPr>
      </p:pic>
    </p:spTree>
    <p:extLst>
      <p:ext uri="{BB962C8B-B14F-4D97-AF65-F5344CB8AC3E}">
        <p14:creationId xmlns:p14="http://schemas.microsoft.com/office/powerpoint/2010/main" val="1626383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986D8-5EF5-AA8F-2C60-937ACC94F6BB}"/>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35E8D53C-A961-67FD-0618-2F881D1152F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C2741781-D0CF-2989-2867-C2B98256D112}"/>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7EFFBF24-D695-EE96-1C19-6D2F8C7A838C}"/>
              </a:ext>
            </a:extLst>
          </p:cNvPr>
          <p:cNvSpPr>
            <a:spLocks noChangeArrowheads="1"/>
          </p:cNvSpPr>
          <p:nvPr/>
        </p:nvSpPr>
        <p:spPr bwMode="auto">
          <a:xfrm>
            <a:off x="0" y="722671"/>
            <a:ext cx="6282812"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Create project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File ▸ New ▸ Java Project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Project 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TrainStationsDemo</a:t>
            </a:r>
            <a:endParaRPr kumimoji="0" lang="en-US" sz="2800" b="0" i="0" u="none" strike="noStrike" kern="1200" cap="none" spc="0" normalizeH="0" baseline="0" noProof="0" dirty="0">
              <a:ln>
                <a:noFill/>
              </a:ln>
              <a:solidFill>
                <a:prstClr val="black"/>
              </a:solidFill>
              <a:effectLst/>
              <a:uLnTx/>
              <a:uFillTx/>
              <a:latin typeface="Calibir"/>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Uncheck “Create module-info.java” (if shown).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Click Finish.</a:t>
            </a:r>
          </a:p>
        </p:txBody>
      </p:sp>
      <p:pic>
        <p:nvPicPr>
          <p:cNvPr id="6" name="Picture 5">
            <a:extLst>
              <a:ext uri="{FF2B5EF4-FFF2-40B4-BE49-F238E27FC236}">
                <a16:creationId xmlns:a16="http://schemas.microsoft.com/office/drawing/2014/main" id="{C8BD029D-A6F2-4F2F-A199-FECA98A45485}"/>
              </a:ext>
            </a:extLst>
          </p:cNvPr>
          <p:cNvPicPr>
            <a:picLocks noChangeAspect="1"/>
          </p:cNvPicPr>
          <p:nvPr/>
        </p:nvPicPr>
        <p:blipFill>
          <a:blip r:embed="rId2"/>
          <a:srcRect l="22258" r="22580" b="6881"/>
          <a:stretch>
            <a:fillRect/>
          </a:stretch>
        </p:blipFill>
        <p:spPr>
          <a:xfrm>
            <a:off x="5730777" y="722671"/>
            <a:ext cx="6461223" cy="6135328"/>
          </a:xfrm>
          <a:prstGeom prst="rect">
            <a:avLst/>
          </a:prstGeom>
        </p:spPr>
      </p:pic>
    </p:spTree>
    <p:extLst>
      <p:ext uri="{BB962C8B-B14F-4D97-AF65-F5344CB8AC3E}">
        <p14:creationId xmlns:p14="http://schemas.microsoft.com/office/powerpoint/2010/main" val="663257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425FB-4309-A94C-021C-25376EAD6CEF}"/>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43F95F2A-52EC-CD72-6724-214A34206DFB}"/>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F55878A2-0E21-0E78-387B-CCD2AD3D7B1A}"/>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E280833B-B408-E6C6-F32C-F4B4A4992AC2}"/>
              </a:ext>
            </a:extLst>
          </p:cNvPr>
          <p:cNvSpPr>
            <a:spLocks noChangeArrowheads="1"/>
          </p:cNvSpPr>
          <p:nvPr/>
        </p:nvSpPr>
        <p:spPr bwMode="auto">
          <a:xfrm>
            <a:off x="0" y="1327355"/>
            <a:ext cx="7079226" cy="265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Make a package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In </a:t>
            </a:r>
            <a:r>
              <a:rPr kumimoji="0" lang="en-US" sz="2800" b="0" i="1" u="none" strike="noStrike" kern="1200" cap="none" spc="0" normalizeH="0" baseline="0" noProof="0" dirty="0">
                <a:ln>
                  <a:noFill/>
                </a:ln>
                <a:solidFill>
                  <a:prstClr val="black"/>
                </a:solidFill>
                <a:effectLst/>
                <a:uLnTx/>
                <a:uFillTx/>
                <a:latin typeface="Calibir"/>
                <a:ea typeface="+mn-ea"/>
                <a:cs typeface="+mn-cs"/>
              </a:rPr>
              <a:t>Package Explorer</a:t>
            </a:r>
            <a:r>
              <a:rPr kumimoji="0" lang="en-US" sz="2800" b="0" i="0" u="none" strike="noStrike" kern="1200" cap="none" spc="0" normalizeH="0" baseline="0" noProof="0" dirty="0">
                <a:ln>
                  <a:noFill/>
                </a:ln>
                <a:solidFill>
                  <a:prstClr val="black"/>
                </a:solidFill>
                <a:effectLst/>
                <a:uLnTx/>
                <a:uFillTx/>
                <a:latin typeface="Calibir"/>
                <a:ea typeface="+mn-ea"/>
                <a:cs typeface="+mn-cs"/>
              </a:rPr>
              <a:t>, right-click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src</a:t>
            </a:r>
            <a:r>
              <a:rPr kumimoji="0" lang="en-US" sz="2800" b="0" i="0" u="none" strike="noStrike" kern="1200" cap="none" spc="0" normalizeH="0" baseline="0" noProof="0" dirty="0">
                <a:ln>
                  <a:noFill/>
                </a:ln>
                <a:solidFill>
                  <a:prstClr val="black"/>
                </a:solidFill>
                <a:effectLst/>
                <a:uLnTx/>
                <a:uFillTx/>
                <a:latin typeface="Calibir"/>
                <a:ea typeface="+mn-ea"/>
                <a:cs typeface="+mn-cs"/>
              </a:rPr>
              <a:t> ▸ New ▸ Package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au.sydney.demo</a:t>
            </a:r>
            <a:r>
              <a:rPr kumimoji="0" lang="en-US" sz="2800" b="0" i="0" u="none" strike="noStrike" kern="1200" cap="none" spc="0" normalizeH="0" baseline="0" noProof="0" dirty="0">
                <a:ln>
                  <a:noFill/>
                </a:ln>
                <a:solidFill>
                  <a:prstClr val="black"/>
                </a:solidFill>
                <a:effectLst/>
                <a:uLnTx/>
                <a:uFillTx/>
                <a:latin typeface="Calibir"/>
                <a:ea typeface="+mn-ea"/>
                <a:cs typeface="+mn-cs"/>
              </a:rPr>
              <a:t> ▸ Finish.</a:t>
            </a:r>
          </a:p>
        </p:txBody>
      </p:sp>
      <p:pic>
        <p:nvPicPr>
          <p:cNvPr id="4" name="Picture 3">
            <a:extLst>
              <a:ext uri="{FF2B5EF4-FFF2-40B4-BE49-F238E27FC236}">
                <a16:creationId xmlns:a16="http://schemas.microsoft.com/office/drawing/2014/main" id="{5D78CAC8-AE5C-00E2-A83F-BA3B0B2FA3BA}"/>
              </a:ext>
            </a:extLst>
          </p:cNvPr>
          <p:cNvPicPr>
            <a:picLocks noChangeAspect="1"/>
          </p:cNvPicPr>
          <p:nvPr/>
        </p:nvPicPr>
        <p:blipFill>
          <a:blip r:embed="rId2"/>
          <a:srcRect r="58145" b="7527"/>
          <a:stretch>
            <a:fillRect/>
          </a:stretch>
        </p:blipFill>
        <p:spPr>
          <a:xfrm>
            <a:off x="7245368" y="722670"/>
            <a:ext cx="4936800" cy="6135329"/>
          </a:xfrm>
          <a:prstGeom prst="rect">
            <a:avLst/>
          </a:prstGeom>
        </p:spPr>
      </p:pic>
    </p:spTree>
    <p:extLst>
      <p:ext uri="{BB962C8B-B14F-4D97-AF65-F5344CB8AC3E}">
        <p14:creationId xmlns:p14="http://schemas.microsoft.com/office/powerpoint/2010/main" val="474207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6C4FE-A406-88D8-E34A-F5D69AF76EA8}"/>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2B97E80C-305A-C09B-0626-E6348D50AC7C}"/>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EA3E9F70-2998-B197-8B1E-1024B8BB44EE}"/>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1012B29A-B40F-BB7D-B115-736CD175B8E3}"/>
              </a:ext>
            </a:extLst>
          </p:cNvPr>
          <p:cNvSpPr>
            <a:spLocks noChangeArrowheads="1"/>
          </p:cNvSpPr>
          <p:nvPr/>
        </p:nvSpPr>
        <p:spPr bwMode="auto">
          <a:xfrm>
            <a:off x="0" y="1490808"/>
            <a:ext cx="6268065" cy="2608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Make a package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In </a:t>
            </a:r>
            <a:r>
              <a:rPr kumimoji="0" lang="en-US" sz="2800" b="0" i="1" u="none" strike="noStrike" kern="1200" cap="none" spc="0" normalizeH="0" baseline="0" noProof="0" dirty="0">
                <a:ln>
                  <a:noFill/>
                </a:ln>
                <a:solidFill>
                  <a:prstClr val="black"/>
                </a:solidFill>
                <a:effectLst/>
                <a:uLnTx/>
                <a:uFillTx/>
                <a:latin typeface="Calibir"/>
                <a:ea typeface="+mn-ea"/>
                <a:cs typeface="+mn-cs"/>
              </a:rPr>
              <a:t>Package Explorer</a:t>
            </a:r>
            <a:r>
              <a:rPr kumimoji="0" lang="en-US" sz="2800" b="0" i="0" u="none" strike="noStrike" kern="1200" cap="none" spc="0" normalizeH="0" baseline="0" noProof="0" dirty="0">
                <a:ln>
                  <a:noFill/>
                </a:ln>
                <a:solidFill>
                  <a:prstClr val="black"/>
                </a:solidFill>
                <a:effectLst/>
                <a:uLnTx/>
                <a:uFillTx/>
                <a:latin typeface="Calibir"/>
                <a:ea typeface="+mn-ea"/>
                <a:cs typeface="+mn-cs"/>
              </a:rPr>
              <a:t>, right-click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src</a:t>
            </a:r>
            <a:r>
              <a:rPr kumimoji="0" lang="en-US" sz="2800" b="0" i="0" u="none" strike="noStrike" kern="1200" cap="none" spc="0" normalizeH="0" baseline="0" noProof="0" dirty="0">
                <a:ln>
                  <a:noFill/>
                </a:ln>
                <a:solidFill>
                  <a:prstClr val="black"/>
                </a:solidFill>
                <a:effectLst/>
                <a:uLnTx/>
                <a:uFillTx/>
                <a:latin typeface="Calibir"/>
                <a:ea typeface="+mn-ea"/>
                <a:cs typeface="+mn-cs"/>
              </a:rPr>
              <a:t> ▸ New ▸ Package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au.sydney.demo</a:t>
            </a:r>
            <a:r>
              <a:rPr kumimoji="0" lang="en-US" sz="2800" b="0" i="0" u="none" strike="noStrike" kern="1200" cap="none" spc="0" normalizeH="0" baseline="0" noProof="0" dirty="0">
                <a:ln>
                  <a:noFill/>
                </a:ln>
                <a:solidFill>
                  <a:prstClr val="black"/>
                </a:solidFill>
                <a:effectLst/>
                <a:uLnTx/>
                <a:uFillTx/>
                <a:latin typeface="Calibir"/>
                <a:ea typeface="+mn-ea"/>
                <a:cs typeface="+mn-cs"/>
              </a:rPr>
              <a:t> ▸ Finish.</a:t>
            </a:r>
          </a:p>
        </p:txBody>
      </p:sp>
      <p:pic>
        <p:nvPicPr>
          <p:cNvPr id="6" name="Picture 5">
            <a:extLst>
              <a:ext uri="{FF2B5EF4-FFF2-40B4-BE49-F238E27FC236}">
                <a16:creationId xmlns:a16="http://schemas.microsoft.com/office/drawing/2014/main" id="{1CD51D4B-767E-11E8-B3E9-DDDF850DFCD3}"/>
              </a:ext>
            </a:extLst>
          </p:cNvPr>
          <p:cNvPicPr>
            <a:picLocks noChangeAspect="1"/>
          </p:cNvPicPr>
          <p:nvPr/>
        </p:nvPicPr>
        <p:blipFill>
          <a:blip r:embed="rId2"/>
          <a:srcRect l="30000" t="17420" r="29959" b="37634"/>
          <a:stretch>
            <a:fillRect/>
          </a:stretch>
        </p:blipFill>
        <p:spPr>
          <a:xfrm>
            <a:off x="6268065" y="1558754"/>
            <a:ext cx="5923935" cy="3740491"/>
          </a:xfrm>
          <a:prstGeom prst="rect">
            <a:avLst/>
          </a:prstGeom>
        </p:spPr>
      </p:pic>
    </p:spTree>
    <p:extLst>
      <p:ext uri="{BB962C8B-B14F-4D97-AF65-F5344CB8AC3E}">
        <p14:creationId xmlns:p14="http://schemas.microsoft.com/office/powerpoint/2010/main" val="2782172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F9D3B-6517-AC09-63C3-F7CA17C9ECBE}"/>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1C61FC4C-D458-0E46-8BE1-B935A383CDB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4E7E41CB-A9BB-F6AD-3708-CC430935CE00}"/>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8D8460B5-01C3-6C98-4B35-9A50D5F6FEB0}"/>
              </a:ext>
            </a:extLst>
          </p:cNvPr>
          <p:cNvSpPr>
            <a:spLocks noChangeArrowheads="1"/>
          </p:cNvSpPr>
          <p:nvPr/>
        </p:nvSpPr>
        <p:spPr bwMode="auto">
          <a:xfrm>
            <a:off x="0" y="844478"/>
            <a:ext cx="6268065" cy="3900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Add a class with main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Right-click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au.sydney.demo</a:t>
            </a:r>
            <a:r>
              <a:rPr kumimoji="0" lang="en-US" sz="2800" b="0" i="0" u="none" strike="noStrike" kern="1200" cap="none" spc="0" normalizeH="0" baseline="0" noProof="0" dirty="0">
                <a:ln>
                  <a:noFill/>
                </a:ln>
                <a:solidFill>
                  <a:prstClr val="black"/>
                </a:solidFill>
                <a:effectLst/>
                <a:uLnTx/>
                <a:uFillTx/>
                <a:latin typeface="Calibir"/>
                <a:ea typeface="+mn-ea"/>
                <a:cs typeface="+mn-cs"/>
              </a:rPr>
              <a:t> ▸ New ▸ Class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StationsApp</a:t>
            </a:r>
            <a:endParaRPr kumimoji="0" lang="en-US" sz="2800" b="0" i="0" u="none" strike="noStrike" kern="1200" cap="none" spc="0" normalizeH="0" baseline="0" noProof="0" dirty="0">
              <a:ln>
                <a:noFill/>
              </a:ln>
              <a:solidFill>
                <a:prstClr val="black"/>
              </a:solidFill>
              <a:effectLst/>
              <a:uLnTx/>
              <a:uFillTx/>
              <a:latin typeface="Calibir"/>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Tick public static void main(String[]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args</a:t>
            </a:r>
            <a:r>
              <a:rPr kumimoji="0" lang="en-US" sz="2800" b="0" i="0" u="none" strike="noStrike" kern="1200" cap="none" spc="0" normalizeH="0" baseline="0" noProof="0" dirty="0">
                <a:ln>
                  <a:noFill/>
                </a:ln>
                <a:solidFill>
                  <a:prstClr val="black"/>
                </a:solidFill>
                <a:effectLst/>
                <a:uLnTx/>
                <a:uFillTx/>
                <a:latin typeface="Calibir"/>
                <a:ea typeface="+mn-ea"/>
                <a:cs typeface="+mn-cs"/>
              </a:rPr>
              <a:t>) ▸ Finish.</a:t>
            </a:r>
          </a:p>
        </p:txBody>
      </p:sp>
      <p:pic>
        <p:nvPicPr>
          <p:cNvPr id="4" name="Picture 3">
            <a:extLst>
              <a:ext uri="{FF2B5EF4-FFF2-40B4-BE49-F238E27FC236}">
                <a16:creationId xmlns:a16="http://schemas.microsoft.com/office/drawing/2014/main" id="{EA4BD91A-8C9B-3425-6745-592C1E959ACC}"/>
              </a:ext>
            </a:extLst>
          </p:cNvPr>
          <p:cNvPicPr>
            <a:picLocks noChangeAspect="1"/>
          </p:cNvPicPr>
          <p:nvPr/>
        </p:nvPicPr>
        <p:blipFill>
          <a:blip r:embed="rId2"/>
          <a:srcRect r="53790" b="23441"/>
          <a:stretch>
            <a:fillRect/>
          </a:stretch>
        </p:blipFill>
        <p:spPr>
          <a:xfrm>
            <a:off x="6400800" y="1047135"/>
            <a:ext cx="5633884" cy="5250426"/>
          </a:xfrm>
          <a:prstGeom prst="rect">
            <a:avLst/>
          </a:prstGeom>
        </p:spPr>
      </p:pic>
    </p:spTree>
    <p:extLst>
      <p:ext uri="{BB962C8B-B14F-4D97-AF65-F5344CB8AC3E}">
        <p14:creationId xmlns:p14="http://schemas.microsoft.com/office/powerpoint/2010/main" val="140451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95AC6-C392-E2CB-4E2F-8B2951832644}"/>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8A237AFF-7D62-6881-A463-31D8264B1EB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BD95F215-9308-E3FA-9EFA-988C90BD5CCB}"/>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1E728986-9814-0622-D39F-A74ECA58F606}"/>
              </a:ext>
            </a:extLst>
          </p:cNvPr>
          <p:cNvSpPr>
            <a:spLocks noChangeArrowheads="1"/>
          </p:cNvSpPr>
          <p:nvPr/>
        </p:nvSpPr>
        <p:spPr bwMode="auto">
          <a:xfrm>
            <a:off x="1" y="844478"/>
            <a:ext cx="3274142" cy="6013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Add a class with main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Right-click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au.sydney.demo</a:t>
            </a:r>
            <a:r>
              <a:rPr kumimoji="0" lang="en-US" sz="2800" b="0" i="0" u="none" strike="noStrike" kern="1200" cap="none" spc="0" normalizeH="0" baseline="0" noProof="0" dirty="0">
                <a:ln>
                  <a:noFill/>
                </a:ln>
                <a:solidFill>
                  <a:prstClr val="black"/>
                </a:solidFill>
                <a:effectLst/>
                <a:uLnTx/>
                <a:uFillTx/>
                <a:latin typeface="Calibir"/>
                <a:ea typeface="+mn-ea"/>
                <a:cs typeface="+mn-cs"/>
              </a:rPr>
              <a:t> ▸ New ▸ Class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StationsApp</a:t>
            </a:r>
            <a:endParaRPr kumimoji="0" lang="en-US" sz="2800" b="0" i="0" u="none" strike="noStrike" kern="1200" cap="none" spc="0" normalizeH="0" baseline="0" noProof="0" dirty="0">
              <a:ln>
                <a:noFill/>
              </a:ln>
              <a:solidFill>
                <a:prstClr val="black"/>
              </a:solidFill>
              <a:effectLst/>
              <a:uLnTx/>
              <a:uFillTx/>
              <a:latin typeface="Calibir"/>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Tick public static void main(String[]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args</a:t>
            </a:r>
            <a:r>
              <a:rPr kumimoji="0" lang="en-US" sz="2800" b="0" i="0" u="none" strike="noStrike" kern="1200" cap="none" spc="0" normalizeH="0" baseline="0" noProof="0" dirty="0">
                <a:ln>
                  <a:noFill/>
                </a:ln>
                <a:solidFill>
                  <a:prstClr val="black"/>
                </a:solidFill>
                <a:effectLst/>
                <a:uLnTx/>
                <a:uFillTx/>
                <a:latin typeface="Calibir"/>
                <a:ea typeface="+mn-ea"/>
                <a:cs typeface="+mn-cs"/>
              </a:rPr>
              <a:t>) ▸ Finish.</a:t>
            </a:r>
          </a:p>
        </p:txBody>
      </p:sp>
      <p:pic>
        <p:nvPicPr>
          <p:cNvPr id="6" name="Picture 5">
            <a:extLst>
              <a:ext uri="{FF2B5EF4-FFF2-40B4-BE49-F238E27FC236}">
                <a16:creationId xmlns:a16="http://schemas.microsoft.com/office/drawing/2014/main" id="{D037AB3B-089A-B32C-A7D9-AB1AEFAE9951}"/>
              </a:ext>
            </a:extLst>
          </p:cNvPr>
          <p:cNvPicPr>
            <a:picLocks noChangeAspect="1"/>
          </p:cNvPicPr>
          <p:nvPr/>
        </p:nvPicPr>
        <p:blipFill>
          <a:blip r:embed="rId2"/>
          <a:srcRect b="6666"/>
          <a:stretch>
            <a:fillRect/>
          </a:stretch>
        </p:blipFill>
        <p:spPr>
          <a:xfrm>
            <a:off x="3274143" y="1331647"/>
            <a:ext cx="8917858" cy="4681875"/>
          </a:xfrm>
          <a:prstGeom prst="rect">
            <a:avLst/>
          </a:prstGeom>
        </p:spPr>
      </p:pic>
    </p:spTree>
    <p:extLst>
      <p:ext uri="{BB962C8B-B14F-4D97-AF65-F5344CB8AC3E}">
        <p14:creationId xmlns:p14="http://schemas.microsoft.com/office/powerpoint/2010/main" val="2616326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883EC-628A-19A0-216C-F685BDC881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AAF036-A40C-0E48-37AE-60007FDADA41}"/>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4" name="Rectangle 1">
            <a:extLst>
              <a:ext uri="{FF2B5EF4-FFF2-40B4-BE49-F238E27FC236}">
                <a16:creationId xmlns:a16="http://schemas.microsoft.com/office/drawing/2014/main" id="{942CD3F4-0F1B-6D33-24FF-1BAD7DAD7998}"/>
              </a:ext>
            </a:extLst>
          </p:cNvPr>
          <p:cNvSpPr>
            <a:spLocks noChangeArrowheads="1"/>
          </p:cNvSpPr>
          <p:nvPr/>
        </p:nvSpPr>
        <p:spPr bwMode="auto">
          <a:xfrm>
            <a:off x="92365" y="993774"/>
            <a:ext cx="12007269"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dirty="0">
                <a:latin typeface="Calibir"/>
              </a:rPr>
              <a:t>Key OOP ideas:</a:t>
            </a:r>
          </a:p>
          <a:p>
            <a:pPr marL="809625" indent="-514350">
              <a:lnSpc>
                <a:spcPct val="150000"/>
              </a:lnSpc>
              <a:buFont typeface="+mj-lt"/>
              <a:buAutoNum type="arabicPeriod"/>
            </a:pPr>
            <a:r>
              <a:rPr lang="en-US" sz="2800" b="1" dirty="0">
                <a:latin typeface="Calibir"/>
              </a:rPr>
              <a:t>Class</a:t>
            </a:r>
            <a:r>
              <a:rPr lang="en-US" sz="2800" dirty="0">
                <a:latin typeface="Calibir"/>
              </a:rPr>
              <a:t> – blueprint (e.g., “Car” design)</a:t>
            </a:r>
          </a:p>
          <a:p>
            <a:pPr marL="809625" indent="-514350">
              <a:lnSpc>
                <a:spcPct val="150000"/>
              </a:lnSpc>
              <a:buFont typeface="+mj-lt"/>
              <a:buAutoNum type="arabicPeriod"/>
            </a:pPr>
            <a:r>
              <a:rPr lang="en-US" sz="2800" b="1" dirty="0">
                <a:latin typeface="Calibir"/>
              </a:rPr>
              <a:t>Object</a:t>
            </a:r>
            <a:r>
              <a:rPr lang="en-US" sz="2800" dirty="0">
                <a:latin typeface="Calibir"/>
              </a:rPr>
              <a:t> – actual item made from the blueprint (e.g., a Toyota Corolla in Sydney)</a:t>
            </a:r>
          </a:p>
          <a:p>
            <a:pPr marL="809625" indent="-514350">
              <a:lnSpc>
                <a:spcPct val="150000"/>
              </a:lnSpc>
              <a:buFont typeface="+mj-lt"/>
              <a:buAutoNum type="arabicPeriod"/>
            </a:pPr>
            <a:r>
              <a:rPr lang="en-US" sz="2800" b="1" dirty="0">
                <a:latin typeface="Calibir"/>
              </a:rPr>
              <a:t>Attributes</a:t>
            </a:r>
            <a:r>
              <a:rPr lang="en-US" sz="2800" dirty="0">
                <a:latin typeface="Calibir"/>
              </a:rPr>
              <a:t> – properties (e.g., </a:t>
            </a:r>
            <a:r>
              <a:rPr lang="en-US" sz="2800" dirty="0" err="1">
                <a:latin typeface="Calibir"/>
              </a:rPr>
              <a:t>colour</a:t>
            </a:r>
            <a:r>
              <a:rPr lang="en-US" sz="2800" dirty="0">
                <a:latin typeface="Calibir"/>
              </a:rPr>
              <a:t>, model)</a:t>
            </a:r>
          </a:p>
          <a:p>
            <a:pPr marL="809625" indent="-514350">
              <a:lnSpc>
                <a:spcPct val="150000"/>
              </a:lnSpc>
              <a:buFont typeface="+mj-lt"/>
              <a:buAutoNum type="arabicPeriod"/>
            </a:pPr>
            <a:r>
              <a:rPr lang="en-US" sz="2800" b="1" dirty="0">
                <a:latin typeface="Calibir"/>
              </a:rPr>
              <a:t>Methods</a:t>
            </a:r>
            <a:r>
              <a:rPr lang="en-US" sz="2800" dirty="0">
                <a:latin typeface="Calibir"/>
              </a:rPr>
              <a:t> – actions (e.g., start engine, honk)</a:t>
            </a:r>
          </a:p>
        </p:txBody>
      </p:sp>
    </p:spTree>
    <p:extLst>
      <p:ext uri="{BB962C8B-B14F-4D97-AF65-F5344CB8AC3E}">
        <p14:creationId xmlns:p14="http://schemas.microsoft.com/office/powerpoint/2010/main" val="80471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A9F75-6827-84DA-A7C9-F971BA058DFD}"/>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47379F8C-8D49-BFD0-6C29-172E137AD11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AB19890E-F34F-D67F-DC65-92586B10EC06}"/>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3CC20DB9-E1DD-EA66-5C7B-9F21F0930369}"/>
              </a:ext>
            </a:extLst>
          </p:cNvPr>
          <p:cNvSpPr>
            <a:spLocks noChangeArrowheads="1"/>
          </p:cNvSpPr>
          <p:nvPr/>
        </p:nvSpPr>
        <p:spPr bwMode="auto">
          <a:xfrm>
            <a:off x="1" y="844478"/>
            <a:ext cx="3274142" cy="6013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Add a class with main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Right-click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au.sydney.demo</a:t>
            </a:r>
            <a:r>
              <a:rPr kumimoji="0" lang="en-US" sz="2800" b="0" i="0" u="none" strike="noStrike" kern="1200" cap="none" spc="0" normalizeH="0" baseline="0" noProof="0" dirty="0">
                <a:ln>
                  <a:noFill/>
                </a:ln>
                <a:solidFill>
                  <a:prstClr val="black"/>
                </a:solidFill>
                <a:effectLst/>
                <a:uLnTx/>
                <a:uFillTx/>
                <a:latin typeface="Calibir"/>
                <a:ea typeface="+mn-ea"/>
                <a:cs typeface="+mn-cs"/>
              </a:rPr>
              <a:t> ▸ New ▸ Class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StationsApp</a:t>
            </a:r>
            <a:endParaRPr kumimoji="0" lang="en-US" sz="2800" b="0" i="0" u="none" strike="noStrike" kern="1200" cap="none" spc="0" normalizeH="0" baseline="0" noProof="0" dirty="0">
              <a:ln>
                <a:noFill/>
              </a:ln>
              <a:solidFill>
                <a:prstClr val="black"/>
              </a:solidFill>
              <a:effectLst/>
              <a:uLnTx/>
              <a:uFillTx/>
              <a:latin typeface="Calibir"/>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Tick public static void main(String[]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args</a:t>
            </a:r>
            <a:r>
              <a:rPr kumimoji="0" lang="en-US" sz="2800" b="0" i="0" u="none" strike="noStrike" kern="1200" cap="none" spc="0" normalizeH="0" baseline="0" noProof="0" dirty="0">
                <a:ln>
                  <a:noFill/>
                </a:ln>
                <a:solidFill>
                  <a:prstClr val="black"/>
                </a:solidFill>
                <a:effectLst/>
                <a:uLnTx/>
                <a:uFillTx/>
                <a:latin typeface="Calibir"/>
                <a:ea typeface="+mn-ea"/>
                <a:cs typeface="+mn-cs"/>
              </a:rPr>
              <a:t>) ▸ Finish.</a:t>
            </a:r>
          </a:p>
        </p:txBody>
      </p:sp>
      <p:pic>
        <p:nvPicPr>
          <p:cNvPr id="4" name="Picture 3">
            <a:extLst>
              <a:ext uri="{FF2B5EF4-FFF2-40B4-BE49-F238E27FC236}">
                <a16:creationId xmlns:a16="http://schemas.microsoft.com/office/drawing/2014/main" id="{4CB4391F-A7E2-C535-C3DA-E9EA5D856193}"/>
              </a:ext>
            </a:extLst>
          </p:cNvPr>
          <p:cNvPicPr>
            <a:picLocks noChangeAspect="1"/>
          </p:cNvPicPr>
          <p:nvPr/>
        </p:nvPicPr>
        <p:blipFill>
          <a:blip r:embed="rId2"/>
          <a:srcRect l="16890" t="5807" r="28865" b="64516"/>
          <a:stretch>
            <a:fillRect/>
          </a:stretch>
        </p:blipFill>
        <p:spPr>
          <a:xfrm>
            <a:off x="3047423" y="1076631"/>
            <a:ext cx="9144576" cy="2814235"/>
          </a:xfrm>
          <a:prstGeom prst="rect">
            <a:avLst/>
          </a:prstGeom>
        </p:spPr>
      </p:pic>
    </p:spTree>
    <p:extLst>
      <p:ext uri="{BB962C8B-B14F-4D97-AF65-F5344CB8AC3E}">
        <p14:creationId xmlns:p14="http://schemas.microsoft.com/office/powerpoint/2010/main" val="128588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045EC-8265-BE48-6800-A596ADBAD1C5}"/>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7E63319A-1B97-CC3C-3185-E81EBC49DC0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7C5895A2-5288-E3B9-DB78-10C783C390B0}"/>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9F3AD086-9F7A-B77C-0FD6-3AD7D4201AFF}"/>
              </a:ext>
            </a:extLst>
          </p:cNvPr>
          <p:cNvSpPr>
            <a:spLocks noChangeArrowheads="1"/>
          </p:cNvSpPr>
          <p:nvPr/>
        </p:nvSpPr>
        <p:spPr bwMode="auto">
          <a:xfrm>
            <a:off x="0" y="907338"/>
            <a:ext cx="3274142"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Run it</a:t>
            </a:r>
            <a:endParaRPr kumimoji="0" lang="en-US" altLang="en-US" sz="2800" b="0" i="0" u="none" strike="noStrike" kern="1200" cap="none" spc="0" normalizeH="0" baseline="0" noProof="0" dirty="0">
              <a:ln>
                <a:noFill/>
              </a:ln>
              <a:solidFill>
                <a:prstClr val="black"/>
              </a:solidFill>
              <a:effectLst/>
              <a:uLnTx/>
              <a:uFillTx/>
              <a:latin typeface="Calibir"/>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1" i="0" u="none" strike="noStrike" kern="1200" cap="none" spc="0" normalizeH="0" baseline="0" noProof="0" dirty="0" err="1">
                <a:ln>
                  <a:noFill/>
                </a:ln>
                <a:solidFill>
                  <a:prstClr val="black"/>
                </a:solidFill>
                <a:effectLst/>
                <a:uLnTx/>
                <a:uFillTx/>
                <a:latin typeface="Calibir"/>
                <a:ea typeface="+mn-ea"/>
                <a:cs typeface="+mn-cs"/>
              </a:rPr>
              <a:t>Ctrl+S</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to save → click the </a:t>
            </a: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green Run</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button (or </a:t>
            </a: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Run ▸ Run</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Expected output: Central</a:t>
            </a:r>
          </a:p>
        </p:txBody>
      </p:sp>
      <p:pic>
        <p:nvPicPr>
          <p:cNvPr id="8" name="Picture 7">
            <a:extLst>
              <a:ext uri="{FF2B5EF4-FFF2-40B4-BE49-F238E27FC236}">
                <a16:creationId xmlns:a16="http://schemas.microsoft.com/office/drawing/2014/main" id="{95433CA5-1E1B-6B10-C0AC-0E1CFFD0F17F}"/>
              </a:ext>
            </a:extLst>
          </p:cNvPr>
          <p:cNvPicPr>
            <a:picLocks noChangeAspect="1"/>
          </p:cNvPicPr>
          <p:nvPr/>
        </p:nvPicPr>
        <p:blipFill>
          <a:blip r:embed="rId2"/>
          <a:srcRect r="28266" b="59355"/>
          <a:stretch>
            <a:fillRect/>
          </a:stretch>
        </p:blipFill>
        <p:spPr>
          <a:xfrm>
            <a:off x="3274142" y="1788532"/>
            <a:ext cx="8745794" cy="2787445"/>
          </a:xfrm>
          <a:prstGeom prst="rect">
            <a:avLst/>
          </a:prstGeom>
        </p:spPr>
      </p:pic>
    </p:spTree>
    <p:extLst>
      <p:ext uri="{BB962C8B-B14F-4D97-AF65-F5344CB8AC3E}">
        <p14:creationId xmlns:p14="http://schemas.microsoft.com/office/powerpoint/2010/main" val="861664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9A78E-3AAE-8A44-B37F-D28D79B59C52}"/>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43ADA6F5-86E9-7394-2B37-A6C3D36C16D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B677C592-43A8-F1EB-E656-773D0A21CFC9}"/>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EF3F714C-B4DF-2BCB-6C47-4321B3A444A9}"/>
              </a:ext>
            </a:extLst>
          </p:cNvPr>
          <p:cNvSpPr>
            <a:spLocks noChangeArrowheads="1"/>
          </p:cNvSpPr>
          <p:nvPr/>
        </p:nvSpPr>
        <p:spPr bwMode="auto">
          <a:xfrm>
            <a:off x="0" y="907338"/>
            <a:ext cx="3274142"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Run it</a:t>
            </a:r>
            <a:endParaRPr kumimoji="0" lang="en-US" altLang="en-US" sz="2800" b="0" i="0" u="none" strike="noStrike" kern="1200" cap="none" spc="0" normalizeH="0" baseline="0" noProof="0" dirty="0">
              <a:ln>
                <a:noFill/>
              </a:ln>
              <a:solidFill>
                <a:prstClr val="black"/>
              </a:solidFill>
              <a:effectLst/>
              <a:uLnTx/>
              <a:uFillTx/>
              <a:latin typeface="Calibir"/>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1" i="0" u="none" strike="noStrike" kern="1200" cap="none" spc="0" normalizeH="0" baseline="0" noProof="0" dirty="0" err="1">
                <a:ln>
                  <a:noFill/>
                </a:ln>
                <a:solidFill>
                  <a:prstClr val="black"/>
                </a:solidFill>
                <a:effectLst/>
                <a:uLnTx/>
                <a:uFillTx/>
                <a:latin typeface="Calibir"/>
                <a:ea typeface="+mn-ea"/>
                <a:cs typeface="+mn-cs"/>
              </a:rPr>
              <a:t>Ctrl+S</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to save → click the </a:t>
            </a: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green Run</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button (or </a:t>
            </a: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Run ▸ Run</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Expected output: Central</a:t>
            </a:r>
          </a:p>
        </p:txBody>
      </p:sp>
      <p:pic>
        <p:nvPicPr>
          <p:cNvPr id="4" name="Picture 3">
            <a:extLst>
              <a:ext uri="{FF2B5EF4-FFF2-40B4-BE49-F238E27FC236}">
                <a16:creationId xmlns:a16="http://schemas.microsoft.com/office/drawing/2014/main" id="{7BAA1A76-7F88-ACC2-7FDB-A445E94CA667}"/>
              </a:ext>
            </a:extLst>
          </p:cNvPr>
          <p:cNvPicPr>
            <a:picLocks noChangeAspect="1"/>
          </p:cNvPicPr>
          <p:nvPr/>
        </p:nvPicPr>
        <p:blipFill>
          <a:blip r:embed="rId2"/>
          <a:srcRect l="18145" t="6561" r="22459" b="27096"/>
          <a:stretch>
            <a:fillRect/>
          </a:stretch>
        </p:blipFill>
        <p:spPr>
          <a:xfrm>
            <a:off x="4159045" y="1438012"/>
            <a:ext cx="7241458" cy="4549834"/>
          </a:xfrm>
          <a:prstGeom prst="rect">
            <a:avLst/>
          </a:prstGeom>
        </p:spPr>
      </p:pic>
    </p:spTree>
    <p:extLst>
      <p:ext uri="{BB962C8B-B14F-4D97-AF65-F5344CB8AC3E}">
        <p14:creationId xmlns:p14="http://schemas.microsoft.com/office/powerpoint/2010/main" val="3401156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F81B9-2FF7-0783-0FA6-85540D005B2D}"/>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C6BBF3BB-BD04-A6E8-45EA-03BF9A8561D3}"/>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6833E540-B514-2E7C-755B-0AC685A37454}"/>
              </a:ext>
            </a:extLst>
          </p:cNvPr>
          <p:cNvSpPr>
            <a:spLocks noGrp="1"/>
          </p:cNvSpPr>
          <p:nvPr>
            <p:ph type="title"/>
          </p:nvPr>
        </p:nvSpPr>
        <p:spPr>
          <a:xfrm>
            <a:off x="0" y="0"/>
            <a:ext cx="12192000" cy="1061884"/>
          </a:xfrm>
        </p:spPr>
        <p:txBody>
          <a:bodyPr anchor="b">
            <a:normAutofit fontScale="90000"/>
          </a:bodyPr>
          <a:lstStyle/>
          <a:p>
            <a:r>
              <a:rPr lang="en-US" sz="4000" dirty="0">
                <a:latin typeface="Calibir"/>
              </a:rPr>
              <a:t>Array Example in Java (Visual Studio Code)- Necessary Package in Visual Studio Code</a:t>
            </a:r>
            <a:endParaRPr lang="en-AU" sz="4000" b="1" dirty="0">
              <a:latin typeface="Calibir"/>
            </a:endParaRPr>
          </a:p>
        </p:txBody>
      </p:sp>
      <p:pic>
        <p:nvPicPr>
          <p:cNvPr id="3" name="Picture 2">
            <a:extLst>
              <a:ext uri="{FF2B5EF4-FFF2-40B4-BE49-F238E27FC236}">
                <a16:creationId xmlns:a16="http://schemas.microsoft.com/office/drawing/2014/main" id="{CA9C2E2E-57E0-1154-F8A4-39378BB88E71}"/>
              </a:ext>
            </a:extLst>
          </p:cNvPr>
          <p:cNvPicPr>
            <a:picLocks noChangeAspect="1"/>
          </p:cNvPicPr>
          <p:nvPr/>
        </p:nvPicPr>
        <p:blipFill>
          <a:blip r:embed="rId2"/>
          <a:srcRect r="44665" b="47154"/>
          <a:stretch>
            <a:fillRect/>
          </a:stretch>
        </p:blipFill>
        <p:spPr>
          <a:xfrm>
            <a:off x="92365" y="1124235"/>
            <a:ext cx="6746488" cy="3624146"/>
          </a:xfrm>
          <a:prstGeom prst="rect">
            <a:avLst/>
          </a:prstGeom>
        </p:spPr>
      </p:pic>
      <p:sp>
        <p:nvSpPr>
          <p:cNvPr id="4" name="Rectangle 1">
            <a:extLst>
              <a:ext uri="{FF2B5EF4-FFF2-40B4-BE49-F238E27FC236}">
                <a16:creationId xmlns:a16="http://schemas.microsoft.com/office/drawing/2014/main" id="{1760D58E-54AC-7057-8A2A-1290FB998DA6}"/>
              </a:ext>
            </a:extLst>
          </p:cNvPr>
          <p:cNvSpPr>
            <a:spLocks noChangeArrowheads="1"/>
          </p:cNvSpPr>
          <p:nvPr/>
        </p:nvSpPr>
        <p:spPr bwMode="auto">
          <a:xfrm>
            <a:off x="7167716" y="722671"/>
            <a:ext cx="5024284" cy="584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Calibir"/>
              </a:rPr>
              <a:t>How to run in Visual Studio Code:</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i="0" u="none" strike="noStrike" cap="none" normalizeH="0" baseline="0" dirty="0">
                <a:ln>
                  <a:noFill/>
                </a:ln>
                <a:solidFill>
                  <a:schemeClr val="tx1"/>
                </a:solidFill>
                <a:effectLst/>
                <a:latin typeface="Calibir"/>
              </a:rPr>
              <a:t>Install the Java Extension Pack from the Extensions Marketplace.</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i="0" u="none" strike="noStrike" cap="none" normalizeH="0" baseline="0" dirty="0">
                <a:ln>
                  <a:noFill/>
                </a:ln>
                <a:solidFill>
                  <a:schemeClr val="tx1"/>
                </a:solidFill>
                <a:effectLst/>
                <a:latin typeface="Calibir"/>
              </a:rPr>
              <a:t>Create a file called Main.java.</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i="0" u="none" strike="noStrike" cap="none" normalizeH="0" baseline="0" dirty="0">
                <a:ln>
                  <a:noFill/>
                </a:ln>
                <a:solidFill>
                  <a:schemeClr val="tx1"/>
                </a:solidFill>
                <a:effectLst/>
                <a:latin typeface="Calibir"/>
              </a:rPr>
              <a:t>Paste the full code above.</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i="0" u="none" strike="noStrike" cap="none" normalizeH="0" baseline="0" dirty="0">
                <a:ln>
                  <a:noFill/>
                </a:ln>
                <a:solidFill>
                  <a:schemeClr val="tx1"/>
                </a:solidFill>
                <a:effectLst/>
                <a:latin typeface="Calibir"/>
              </a:rPr>
              <a:t>Save → click Run Java (or use terminal: </a:t>
            </a:r>
            <a:r>
              <a:rPr kumimoji="0" lang="en-US" altLang="en-US" sz="2800" i="0" u="none" strike="noStrike" cap="none" normalizeH="0" baseline="0" dirty="0" err="1">
                <a:ln>
                  <a:noFill/>
                </a:ln>
                <a:solidFill>
                  <a:schemeClr val="tx1"/>
                </a:solidFill>
                <a:effectLst/>
                <a:latin typeface="Calibir"/>
              </a:rPr>
              <a:t>javac</a:t>
            </a:r>
            <a:r>
              <a:rPr kumimoji="0" lang="en-US" altLang="en-US" sz="2800" i="0" u="none" strike="noStrike" cap="none" normalizeH="0" baseline="0" dirty="0">
                <a:ln>
                  <a:noFill/>
                </a:ln>
                <a:solidFill>
                  <a:schemeClr val="tx1"/>
                </a:solidFill>
                <a:effectLst/>
                <a:latin typeface="Calibir"/>
              </a:rPr>
              <a:t> Main.java then java Main</a:t>
            </a:r>
          </a:p>
        </p:txBody>
      </p:sp>
      <p:sp>
        <p:nvSpPr>
          <p:cNvPr id="6" name="Rectangle: Rounded Corners 5">
            <a:extLst>
              <a:ext uri="{FF2B5EF4-FFF2-40B4-BE49-F238E27FC236}">
                <a16:creationId xmlns:a16="http://schemas.microsoft.com/office/drawing/2014/main" id="{7C4DB2C3-BE4F-AEB5-2705-F89095DED722}"/>
              </a:ext>
            </a:extLst>
          </p:cNvPr>
          <p:cNvSpPr/>
          <p:nvPr/>
        </p:nvSpPr>
        <p:spPr>
          <a:xfrm>
            <a:off x="884904" y="2654710"/>
            <a:ext cx="5924453" cy="112087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D32B9D65-C9E2-198B-4A19-48FE82BEAC86}"/>
              </a:ext>
            </a:extLst>
          </p:cNvPr>
          <p:cNvSpPr txBox="1"/>
          <p:nvPr/>
        </p:nvSpPr>
        <p:spPr>
          <a:xfrm>
            <a:off x="92364" y="4863610"/>
            <a:ext cx="7208087" cy="2031325"/>
          </a:xfrm>
          <a:prstGeom prst="rect">
            <a:avLst/>
          </a:prstGeom>
          <a:noFill/>
        </p:spPr>
        <p:txBody>
          <a:bodyPr wrap="square">
            <a:spAutoFit/>
          </a:bodyPr>
          <a:lstStyle/>
          <a:p>
            <a:pPr>
              <a:buNone/>
            </a:pPr>
            <a:r>
              <a:rPr lang="en-US" dirty="0">
                <a:latin typeface="Calibir"/>
              </a:rPr>
              <a:t>The first one — Extension Pack for Java by Microsoft.</a:t>
            </a:r>
          </a:p>
          <a:p>
            <a:pPr>
              <a:buNone/>
            </a:pPr>
            <a:r>
              <a:rPr lang="en-US" dirty="0">
                <a:latin typeface="Calibir"/>
              </a:rPr>
              <a:t>It’s the official and most complete Java setup for VS Code, and it includes:</a:t>
            </a:r>
          </a:p>
          <a:p>
            <a:pPr marL="285750" indent="-285750">
              <a:buFont typeface="Arial" panose="020B0604020202020204" pitchFamily="34" charset="0"/>
              <a:buChar char="•"/>
            </a:pPr>
            <a:r>
              <a:rPr lang="en-US" dirty="0">
                <a:latin typeface="Calibir"/>
              </a:rPr>
              <a:t>Language support (syntax highlighting, IntelliSense)</a:t>
            </a:r>
          </a:p>
          <a:p>
            <a:pPr marL="285750" indent="-285750">
              <a:buFont typeface="Arial" panose="020B0604020202020204" pitchFamily="34" charset="0"/>
              <a:buChar char="•"/>
            </a:pPr>
            <a:r>
              <a:rPr lang="en-US" dirty="0">
                <a:latin typeface="Calibir"/>
              </a:rPr>
              <a:t>Debugger for Java</a:t>
            </a:r>
          </a:p>
          <a:p>
            <a:pPr marL="285750" indent="-285750">
              <a:buFont typeface="Arial" panose="020B0604020202020204" pitchFamily="34" charset="0"/>
              <a:buChar char="•"/>
            </a:pPr>
            <a:r>
              <a:rPr lang="en-US" dirty="0">
                <a:latin typeface="Calibir"/>
              </a:rPr>
              <a:t>Java Test Runner</a:t>
            </a:r>
          </a:p>
          <a:p>
            <a:pPr marL="285750" indent="-285750">
              <a:buFont typeface="Arial" panose="020B0604020202020204" pitchFamily="34" charset="0"/>
              <a:buChar char="•"/>
            </a:pPr>
            <a:r>
              <a:rPr lang="en-US" dirty="0">
                <a:latin typeface="Calibir"/>
              </a:rPr>
              <a:t>Maven and Gradle integration</a:t>
            </a:r>
          </a:p>
          <a:p>
            <a:pPr marL="285750" indent="-285750">
              <a:buFont typeface="Arial" panose="020B0604020202020204" pitchFamily="34" charset="0"/>
              <a:buChar char="•"/>
            </a:pPr>
            <a:r>
              <a:rPr lang="en-US" dirty="0">
                <a:latin typeface="Calibir"/>
              </a:rPr>
              <a:t>Project Manager for Java</a:t>
            </a:r>
          </a:p>
        </p:txBody>
      </p:sp>
    </p:spTree>
    <p:extLst>
      <p:ext uri="{BB962C8B-B14F-4D97-AF65-F5344CB8AC3E}">
        <p14:creationId xmlns:p14="http://schemas.microsoft.com/office/powerpoint/2010/main" val="3583498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0418A-2B19-D61D-8A14-0A43B1F311DF}"/>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0084C3F6-9016-AABE-1EB8-9BCE20737D8C}"/>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642D99C1-5CAE-2E35-D005-BE59596E4FFD}"/>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a:t>
            </a:r>
            <a:endParaRPr lang="en-AU" sz="4000" b="1" dirty="0">
              <a:latin typeface="Calibir"/>
            </a:endParaRPr>
          </a:p>
        </p:txBody>
      </p:sp>
      <p:sp>
        <p:nvSpPr>
          <p:cNvPr id="4" name="Rectangle 1">
            <a:extLst>
              <a:ext uri="{FF2B5EF4-FFF2-40B4-BE49-F238E27FC236}">
                <a16:creationId xmlns:a16="http://schemas.microsoft.com/office/drawing/2014/main" id="{828900E6-155F-D7ED-7E61-CB3AE1A97139}"/>
              </a:ext>
            </a:extLst>
          </p:cNvPr>
          <p:cNvSpPr>
            <a:spLocks noChangeArrowheads="1"/>
          </p:cNvSpPr>
          <p:nvPr/>
        </p:nvSpPr>
        <p:spPr bwMode="auto">
          <a:xfrm>
            <a:off x="0" y="1946083"/>
            <a:ext cx="12192000"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nSpc>
                <a:spcPct val="150000"/>
              </a:lnSpc>
              <a:buFont typeface="Arial" panose="020B0604020202020204" pitchFamily="34" charset="0"/>
              <a:buChar char="•"/>
            </a:pPr>
            <a:r>
              <a:rPr lang="en-US" sz="2800" dirty="0">
                <a:latin typeface="Calibir"/>
              </a:rPr>
              <a:t>Input = data coming in (keyboard, file)</a:t>
            </a:r>
          </a:p>
          <a:p>
            <a:pPr marL="457200" indent="-457200">
              <a:lnSpc>
                <a:spcPct val="150000"/>
              </a:lnSpc>
              <a:buFont typeface="Arial" panose="020B0604020202020204" pitchFamily="34" charset="0"/>
              <a:buChar char="•"/>
            </a:pPr>
            <a:r>
              <a:rPr lang="en-US" sz="2800" dirty="0">
                <a:latin typeface="Calibir"/>
              </a:rPr>
              <a:t>Output = data going out (screen, file)</a:t>
            </a:r>
          </a:p>
          <a:p>
            <a:pPr>
              <a:lnSpc>
                <a:spcPct val="150000"/>
              </a:lnSpc>
            </a:pPr>
            <a:r>
              <a:rPr lang="en-US" sz="2800" dirty="0">
                <a:latin typeface="Calibir"/>
              </a:rPr>
              <a:t>Australian Example:</a:t>
            </a:r>
          </a:p>
          <a:p>
            <a:pPr marL="457200" indent="-457200">
              <a:lnSpc>
                <a:spcPct val="150000"/>
              </a:lnSpc>
              <a:buFont typeface="Arial" panose="020B0604020202020204" pitchFamily="34" charset="0"/>
              <a:buChar char="•"/>
            </a:pPr>
            <a:r>
              <a:rPr lang="en-US" sz="2800" dirty="0">
                <a:latin typeface="Calibir"/>
              </a:rPr>
              <a:t>Input: Enter your Opal card balance</a:t>
            </a:r>
          </a:p>
          <a:p>
            <a:pPr marL="457200" indent="-457200">
              <a:lnSpc>
                <a:spcPct val="150000"/>
              </a:lnSpc>
              <a:buFont typeface="Arial" panose="020B0604020202020204" pitchFamily="34" charset="0"/>
              <a:buChar char="•"/>
            </a:pPr>
            <a:r>
              <a:rPr lang="en-US" sz="2800" dirty="0">
                <a:latin typeface="Calibir"/>
              </a:rPr>
              <a:t>Output: Display remaining trips</a:t>
            </a:r>
          </a:p>
        </p:txBody>
      </p:sp>
    </p:spTree>
    <p:extLst>
      <p:ext uri="{BB962C8B-B14F-4D97-AF65-F5344CB8AC3E}">
        <p14:creationId xmlns:p14="http://schemas.microsoft.com/office/powerpoint/2010/main" val="433631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83415-61B6-1FB5-89F4-20BBA92DB7D2}"/>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DC4CE7D8-4F9F-0A9C-C775-AE62C407EF6A}"/>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CD3DEAA9-3D70-9922-09D0-A38E22F7F647}"/>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a:t>
            </a:r>
            <a:endParaRPr lang="en-AU" sz="4000" b="1" dirty="0">
              <a:latin typeface="Calibir"/>
            </a:endParaRPr>
          </a:p>
        </p:txBody>
      </p:sp>
      <p:sp>
        <p:nvSpPr>
          <p:cNvPr id="4" name="Rectangle 1">
            <a:extLst>
              <a:ext uri="{FF2B5EF4-FFF2-40B4-BE49-F238E27FC236}">
                <a16:creationId xmlns:a16="http://schemas.microsoft.com/office/drawing/2014/main" id="{B2C6E6E3-A549-EB0D-A09C-D7CC982AF8A2}"/>
              </a:ext>
            </a:extLst>
          </p:cNvPr>
          <p:cNvSpPr>
            <a:spLocks noChangeArrowheads="1"/>
          </p:cNvSpPr>
          <p:nvPr/>
        </p:nvSpPr>
        <p:spPr bwMode="auto">
          <a:xfrm>
            <a:off x="0" y="907337"/>
            <a:ext cx="12192000" cy="675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nSpc>
                <a:spcPct val="150000"/>
              </a:lnSpc>
              <a:buFont typeface="Arial" panose="020B0604020202020204" pitchFamily="34" charset="0"/>
              <a:buChar char="•"/>
            </a:pPr>
            <a:r>
              <a:rPr lang="en-US" sz="2800" dirty="0">
                <a:latin typeface="Calibir"/>
              </a:rPr>
              <a:t>Python Example:</a:t>
            </a:r>
          </a:p>
        </p:txBody>
      </p:sp>
      <p:sp>
        <p:nvSpPr>
          <p:cNvPr id="3" name="TextBox 2">
            <a:extLst>
              <a:ext uri="{FF2B5EF4-FFF2-40B4-BE49-F238E27FC236}">
                <a16:creationId xmlns:a16="http://schemas.microsoft.com/office/drawing/2014/main" id="{230ED000-07EB-210A-E4F8-6C36FED193CC}"/>
              </a:ext>
            </a:extLst>
          </p:cNvPr>
          <p:cNvSpPr txBox="1"/>
          <p:nvPr/>
        </p:nvSpPr>
        <p:spPr>
          <a:xfrm>
            <a:off x="184731" y="1961535"/>
            <a:ext cx="8907649" cy="1315745"/>
          </a:xfrm>
          <a:prstGeom prst="rect">
            <a:avLst/>
          </a:prstGeom>
          <a:solidFill>
            <a:schemeClr val="tx1"/>
          </a:solidFill>
        </p:spPr>
        <p:txBody>
          <a:bodyPr wrap="square">
            <a:spAutoFit/>
          </a:bodyPr>
          <a:lstStyle/>
          <a:p>
            <a:pPr>
              <a:lnSpc>
                <a:spcPct val="150000"/>
              </a:lnSpc>
              <a:buNone/>
            </a:pPr>
            <a:r>
              <a:rPr lang="en-US" sz="2800" b="0" dirty="0">
                <a:solidFill>
                  <a:srgbClr val="9CDCFE"/>
                </a:solidFill>
                <a:effectLst/>
                <a:latin typeface="Consolas" panose="020B0609020204030204" pitchFamily="49" charset="0"/>
              </a:rPr>
              <a:t>name</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input</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"Enter your name: "</a:t>
            </a:r>
            <a:r>
              <a:rPr lang="en-US" sz="2800" b="0" dirty="0">
                <a:solidFill>
                  <a:srgbClr val="CCCCCC"/>
                </a:solidFill>
                <a:effectLst/>
                <a:latin typeface="Consolas" panose="020B0609020204030204" pitchFamily="49" charset="0"/>
              </a:rPr>
              <a:t>)</a:t>
            </a:r>
          </a:p>
          <a:p>
            <a:pPr>
              <a:lnSpc>
                <a:spcPct val="150000"/>
              </a:lnSpc>
              <a:buNone/>
            </a:pP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err="1">
                <a:solidFill>
                  <a:srgbClr val="569CD6"/>
                </a:solidFill>
                <a:effectLst/>
                <a:latin typeface="Consolas" panose="020B0609020204030204" pitchFamily="49" charset="0"/>
              </a:rPr>
              <a:t>f</a:t>
            </a:r>
            <a:r>
              <a:rPr lang="en-US" sz="2800" b="0" dirty="0" err="1">
                <a:solidFill>
                  <a:srgbClr val="CE9178"/>
                </a:solidFill>
                <a:effectLst/>
                <a:latin typeface="Consolas" panose="020B0609020204030204" pitchFamily="49" charset="0"/>
              </a:rPr>
              <a:t>"Hello</a:t>
            </a:r>
            <a:r>
              <a:rPr lang="en-US" sz="2800" b="0" dirty="0">
                <a:solidFill>
                  <a:srgbClr val="CE9178"/>
                </a:solidFill>
                <a:effectLst/>
                <a:latin typeface="Consolas" panose="020B0609020204030204" pitchFamily="49" charset="0"/>
              </a:rPr>
              <a:t>, </a:t>
            </a:r>
            <a:r>
              <a:rPr lang="en-US" sz="2800" b="0" dirty="0">
                <a:solidFill>
                  <a:srgbClr val="569CD6"/>
                </a:solidFill>
                <a:effectLst/>
                <a:latin typeface="Consolas" panose="020B0609020204030204" pitchFamily="49" charset="0"/>
              </a:rPr>
              <a:t>{</a:t>
            </a:r>
            <a:r>
              <a:rPr lang="en-US" sz="2800" b="0" dirty="0">
                <a:solidFill>
                  <a:srgbClr val="9CDCFE"/>
                </a:solidFill>
                <a:effectLst/>
                <a:latin typeface="Consolas" panose="020B0609020204030204" pitchFamily="49" charset="0"/>
              </a:rPr>
              <a:t>name</a:t>
            </a:r>
            <a:r>
              <a:rPr lang="en-US" sz="2800" b="0" dirty="0">
                <a:solidFill>
                  <a:srgbClr val="569CD6"/>
                </a:solidFill>
                <a:effectLst/>
                <a:latin typeface="Consolas" panose="020B0609020204030204" pitchFamily="49" charset="0"/>
              </a:rPr>
              <a:t>}</a:t>
            </a:r>
            <a:r>
              <a:rPr lang="en-US" sz="2800" b="0" dirty="0">
                <a:solidFill>
                  <a:srgbClr val="CE9178"/>
                </a:solidFill>
                <a:effectLst/>
                <a:latin typeface="Consolas" panose="020B0609020204030204" pitchFamily="49" charset="0"/>
              </a:rPr>
              <a:t>!"</a:t>
            </a:r>
            <a:r>
              <a:rPr lang="en-US" sz="28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890010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12A0D-88E5-62C5-2D0B-FC7D6EA44B8D}"/>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FC18E377-7590-B4E8-A35E-E0DAA1F06DB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36D626DE-7936-89E1-3DFA-1FFA3857189B}"/>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a:t>
            </a:r>
            <a:endParaRPr lang="en-AU" sz="4000" b="1" dirty="0">
              <a:latin typeface="Calibir"/>
            </a:endParaRPr>
          </a:p>
        </p:txBody>
      </p:sp>
      <p:sp>
        <p:nvSpPr>
          <p:cNvPr id="4" name="Rectangle 1">
            <a:extLst>
              <a:ext uri="{FF2B5EF4-FFF2-40B4-BE49-F238E27FC236}">
                <a16:creationId xmlns:a16="http://schemas.microsoft.com/office/drawing/2014/main" id="{C850AFC9-9368-C078-0E99-41034F0066B1}"/>
              </a:ext>
            </a:extLst>
          </p:cNvPr>
          <p:cNvSpPr>
            <a:spLocks noChangeArrowheads="1"/>
          </p:cNvSpPr>
          <p:nvPr/>
        </p:nvSpPr>
        <p:spPr bwMode="auto">
          <a:xfrm>
            <a:off x="0" y="907337"/>
            <a:ext cx="12192000" cy="675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nSpc>
                <a:spcPct val="150000"/>
              </a:lnSpc>
              <a:buFont typeface="Arial" panose="020B0604020202020204" pitchFamily="34" charset="0"/>
              <a:buChar char="•"/>
            </a:pPr>
            <a:r>
              <a:rPr lang="en-US" sz="2800" dirty="0">
                <a:latin typeface="Calibir"/>
              </a:rPr>
              <a:t>Java Example:</a:t>
            </a:r>
          </a:p>
        </p:txBody>
      </p:sp>
      <p:sp>
        <p:nvSpPr>
          <p:cNvPr id="6" name="TextBox 5">
            <a:extLst>
              <a:ext uri="{FF2B5EF4-FFF2-40B4-BE49-F238E27FC236}">
                <a16:creationId xmlns:a16="http://schemas.microsoft.com/office/drawing/2014/main" id="{3F46D597-F262-A5D3-A558-C8FC718DF32B}"/>
              </a:ext>
            </a:extLst>
          </p:cNvPr>
          <p:cNvSpPr txBox="1"/>
          <p:nvPr/>
        </p:nvSpPr>
        <p:spPr>
          <a:xfrm>
            <a:off x="184731" y="1767444"/>
            <a:ext cx="9092380" cy="2246769"/>
          </a:xfrm>
          <a:prstGeom prst="rect">
            <a:avLst/>
          </a:prstGeom>
          <a:solidFill>
            <a:schemeClr val="tx1"/>
          </a:solidFill>
        </p:spPr>
        <p:txBody>
          <a:bodyPr wrap="square">
            <a:spAutoFit/>
          </a:bodyPr>
          <a:lstStyle/>
          <a:p>
            <a:pPr>
              <a:buNone/>
            </a:pPr>
            <a:r>
              <a:rPr lang="en-US" sz="2800" b="0" dirty="0">
                <a:solidFill>
                  <a:srgbClr val="C586C0"/>
                </a:solidFill>
                <a:effectLst/>
                <a:latin typeface="Consolas" panose="020B0609020204030204" pitchFamily="49" charset="0"/>
              </a:rPr>
              <a:t>import</a:t>
            </a:r>
            <a:r>
              <a:rPr lang="en-US" sz="2800" b="0" dirty="0">
                <a:solidFill>
                  <a:srgbClr val="CCCCCC"/>
                </a:solidFill>
                <a:effectLst/>
                <a:latin typeface="Consolas" panose="020B0609020204030204" pitchFamily="49" charset="0"/>
              </a:rPr>
              <a:t> </a:t>
            </a:r>
            <a:r>
              <a:rPr lang="en-US" sz="2800" b="0" dirty="0" err="1">
                <a:solidFill>
                  <a:srgbClr val="4EC9B0"/>
                </a:solidFill>
                <a:effectLst/>
                <a:latin typeface="Consolas" panose="020B0609020204030204" pitchFamily="49" charset="0"/>
              </a:rPr>
              <a:t>java</a:t>
            </a:r>
            <a:r>
              <a:rPr lang="en-US" sz="2800" b="0" dirty="0" err="1">
                <a:solidFill>
                  <a:srgbClr val="CCCCCC"/>
                </a:solidFill>
                <a:effectLst/>
                <a:latin typeface="Consolas" panose="020B0609020204030204" pitchFamily="49" charset="0"/>
              </a:rPr>
              <a:t>.util.Scanner</a:t>
            </a:r>
            <a:r>
              <a:rPr lang="en-US" sz="2800" b="0" dirty="0">
                <a:solidFill>
                  <a:srgbClr val="CCCCCC"/>
                </a:solidFill>
                <a:effectLst/>
                <a:latin typeface="Consolas" panose="020B0609020204030204" pitchFamily="49" charset="0"/>
              </a:rPr>
              <a:t>;</a:t>
            </a:r>
          </a:p>
          <a:p>
            <a:pPr>
              <a:buNone/>
            </a:pPr>
            <a:r>
              <a:rPr lang="en-US" sz="2800" b="0" dirty="0">
                <a:solidFill>
                  <a:srgbClr val="CCCCCC"/>
                </a:solidFill>
                <a:effectLst/>
                <a:latin typeface="Consolas" panose="020B0609020204030204" pitchFamily="49" charset="0"/>
              </a:rPr>
              <a:t>Scanner </a:t>
            </a:r>
            <a:r>
              <a:rPr lang="en-US" sz="2800" b="0" dirty="0" err="1">
                <a:solidFill>
                  <a:srgbClr val="9CDCFE"/>
                </a:solidFill>
                <a:effectLst/>
                <a:latin typeface="Consolas" panose="020B0609020204030204" pitchFamily="49" charset="0"/>
              </a:rPr>
              <a:t>sc</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new Scanner(System.</a:t>
            </a:r>
            <a:r>
              <a:rPr lang="en-US" sz="2800" b="0" dirty="0">
                <a:solidFill>
                  <a:srgbClr val="C586C0"/>
                </a:solidFill>
                <a:effectLst/>
                <a:latin typeface="Consolas" panose="020B0609020204030204" pitchFamily="49" charset="0"/>
              </a:rPr>
              <a:t>in</a:t>
            </a:r>
            <a:r>
              <a:rPr lang="en-US" sz="2800" b="0" dirty="0">
                <a:solidFill>
                  <a:srgbClr val="CCCCCC"/>
                </a:solidFill>
                <a:effectLst/>
                <a:latin typeface="Consolas" panose="020B0609020204030204" pitchFamily="49" charset="0"/>
              </a:rPr>
              <a:t>)</a:t>
            </a:r>
            <a:r>
              <a:rPr lang="en-US" sz="2800" b="0" dirty="0">
                <a:solidFill>
                  <a:srgbClr val="F44747"/>
                </a:solidFill>
                <a:effectLst/>
                <a:latin typeface="Consolas" panose="020B0609020204030204" pitchFamily="49" charset="0"/>
              </a:rPr>
              <a:t>;</a:t>
            </a:r>
            <a:endParaRPr lang="en-US" sz="2800" b="0" dirty="0">
              <a:solidFill>
                <a:srgbClr val="CCCCCC"/>
              </a:solidFill>
              <a:effectLst/>
              <a:latin typeface="Consolas" panose="020B0609020204030204" pitchFamily="49" charset="0"/>
            </a:endParaRPr>
          </a:p>
          <a:p>
            <a:pPr>
              <a:buNone/>
            </a:pPr>
            <a:r>
              <a:rPr lang="en-US" sz="2800" b="0" dirty="0" err="1">
                <a:solidFill>
                  <a:srgbClr val="CCCCCC"/>
                </a:solidFill>
                <a:effectLst/>
                <a:latin typeface="Consolas" panose="020B0609020204030204" pitchFamily="49" charset="0"/>
              </a:rPr>
              <a:t>System.out.print</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"Enter your name: "</a:t>
            </a:r>
            <a:r>
              <a:rPr lang="en-US" sz="2800" b="0" dirty="0">
                <a:solidFill>
                  <a:srgbClr val="CCCCCC"/>
                </a:solidFill>
                <a:effectLst/>
                <a:latin typeface="Consolas" panose="020B0609020204030204" pitchFamily="49" charset="0"/>
              </a:rPr>
              <a:t>)</a:t>
            </a:r>
            <a:r>
              <a:rPr lang="en-US" sz="2800" b="0" dirty="0">
                <a:solidFill>
                  <a:srgbClr val="F44747"/>
                </a:solidFill>
                <a:effectLst/>
                <a:latin typeface="Consolas" panose="020B0609020204030204" pitchFamily="49" charset="0"/>
              </a:rPr>
              <a:t>;</a:t>
            </a:r>
            <a:endParaRPr lang="en-US" sz="2800" b="0" dirty="0">
              <a:solidFill>
                <a:srgbClr val="CCCCCC"/>
              </a:solidFill>
              <a:effectLst/>
              <a:latin typeface="Consolas" panose="020B0609020204030204" pitchFamily="49" charset="0"/>
            </a:endParaRPr>
          </a:p>
          <a:p>
            <a:pPr>
              <a:buNone/>
            </a:pPr>
            <a:r>
              <a:rPr lang="en-US" sz="2800" b="0" dirty="0">
                <a:solidFill>
                  <a:srgbClr val="CCCCCC"/>
                </a:solidFill>
                <a:effectLst/>
                <a:latin typeface="Consolas" panose="020B0609020204030204" pitchFamily="49" charset="0"/>
              </a:rPr>
              <a:t>String </a:t>
            </a:r>
            <a:r>
              <a:rPr lang="en-US" sz="2800" b="0" dirty="0">
                <a:solidFill>
                  <a:srgbClr val="9CDCFE"/>
                </a:solidFill>
                <a:effectLst/>
                <a:latin typeface="Consolas" panose="020B0609020204030204" pitchFamily="49" charset="0"/>
              </a:rPr>
              <a:t>name</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sc</a:t>
            </a:r>
            <a:r>
              <a:rPr lang="en-US" sz="2800" b="0" dirty="0" err="1">
                <a:solidFill>
                  <a:srgbClr val="CCCCCC"/>
                </a:solidFill>
                <a:effectLst/>
                <a:latin typeface="Consolas" panose="020B0609020204030204" pitchFamily="49" charset="0"/>
              </a:rPr>
              <a:t>.nextLine</a:t>
            </a:r>
            <a:r>
              <a:rPr lang="en-US" sz="2800" b="0" dirty="0">
                <a:solidFill>
                  <a:srgbClr val="CCCCCC"/>
                </a:solidFill>
                <a:effectLst/>
                <a:latin typeface="Consolas" panose="020B0609020204030204" pitchFamily="49" charset="0"/>
              </a:rPr>
              <a:t>()</a:t>
            </a:r>
            <a:r>
              <a:rPr lang="en-US" sz="2800" b="0" dirty="0">
                <a:solidFill>
                  <a:srgbClr val="F44747"/>
                </a:solidFill>
                <a:effectLst/>
                <a:latin typeface="Consolas" panose="020B0609020204030204" pitchFamily="49" charset="0"/>
              </a:rPr>
              <a:t>;</a:t>
            </a:r>
            <a:endParaRPr lang="en-US" sz="2800" b="0" dirty="0">
              <a:solidFill>
                <a:srgbClr val="CCCCCC"/>
              </a:solidFill>
              <a:effectLst/>
              <a:latin typeface="Consolas" panose="020B0609020204030204" pitchFamily="49" charset="0"/>
            </a:endParaRPr>
          </a:p>
          <a:p>
            <a:pPr>
              <a:buNone/>
            </a:pPr>
            <a:r>
              <a:rPr lang="en-US" sz="2800" b="0" dirty="0" err="1">
                <a:solidFill>
                  <a:srgbClr val="CCCCCC"/>
                </a:solidFill>
                <a:effectLst/>
                <a:latin typeface="Consolas" panose="020B0609020204030204" pitchFamily="49" charset="0"/>
              </a:rPr>
              <a:t>System.out.println</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"Hello, "</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name</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a:t>
            </a:r>
            <a:r>
              <a:rPr lang="en-US" sz="2800" b="0" dirty="0">
                <a:solidFill>
                  <a:srgbClr val="CCCCCC"/>
                </a:solidFill>
                <a:effectLst/>
                <a:latin typeface="Consolas" panose="020B0609020204030204" pitchFamily="49" charset="0"/>
              </a:rPr>
              <a:t>)</a:t>
            </a:r>
            <a:r>
              <a:rPr lang="en-US" sz="2800" b="0" dirty="0">
                <a:solidFill>
                  <a:srgbClr val="F44747"/>
                </a:solidFill>
                <a:effectLst/>
                <a:latin typeface="Consolas" panose="020B0609020204030204" pitchFamily="49" charset="0"/>
              </a:rPr>
              <a:t>;</a:t>
            </a:r>
            <a:endParaRPr lang="en-US" sz="2800" b="0" dirty="0">
              <a:solidFill>
                <a:srgbClr val="CCCCCC"/>
              </a:solidFill>
              <a:effectLst/>
              <a:latin typeface="Consolas" panose="020B0609020204030204" pitchFamily="49" charset="0"/>
            </a:endParaRPr>
          </a:p>
        </p:txBody>
      </p:sp>
      <p:sp>
        <p:nvSpPr>
          <p:cNvPr id="8" name="Rectangle 1">
            <a:extLst>
              <a:ext uri="{FF2B5EF4-FFF2-40B4-BE49-F238E27FC236}">
                <a16:creationId xmlns:a16="http://schemas.microsoft.com/office/drawing/2014/main" id="{C31E727B-1B34-0E84-6853-2DCE9A08E5C3}"/>
              </a:ext>
            </a:extLst>
          </p:cNvPr>
          <p:cNvSpPr>
            <a:spLocks noChangeArrowheads="1"/>
          </p:cNvSpPr>
          <p:nvPr/>
        </p:nvSpPr>
        <p:spPr bwMode="auto">
          <a:xfrm>
            <a:off x="92365" y="4294432"/>
            <a:ext cx="11986564"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ir"/>
              </a:rPr>
              <a:t>We need to place this code inside a class with a public static void main(String[] </a:t>
            </a:r>
            <a:r>
              <a:rPr kumimoji="0" lang="en-US" altLang="en-US" sz="2800" b="0" i="0" u="none" strike="noStrike" cap="none" normalizeH="0" baseline="0" dirty="0" err="1">
                <a:ln>
                  <a:noFill/>
                </a:ln>
                <a:solidFill>
                  <a:schemeClr val="tx1"/>
                </a:solidFill>
                <a:effectLst/>
                <a:latin typeface="Calibir"/>
              </a:rPr>
              <a:t>args</a:t>
            </a:r>
            <a:r>
              <a:rPr kumimoji="0" lang="en-US" altLang="en-US" sz="2800" b="0" i="0" u="none" strike="noStrike" cap="none" normalizeH="0" baseline="0" dirty="0">
                <a:ln>
                  <a:noFill/>
                </a:ln>
                <a:solidFill>
                  <a:schemeClr val="tx1"/>
                </a:solidFill>
                <a:effectLst/>
                <a:latin typeface="Calibir"/>
              </a:rPr>
              <a:t>) method to run it in Java.</a:t>
            </a:r>
          </a:p>
        </p:txBody>
      </p:sp>
    </p:spTree>
    <p:extLst>
      <p:ext uri="{BB962C8B-B14F-4D97-AF65-F5344CB8AC3E}">
        <p14:creationId xmlns:p14="http://schemas.microsoft.com/office/powerpoint/2010/main" val="1244208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630BA-DD17-3D27-1EC9-07DD0F9F6B87}"/>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D84709C4-877F-11FB-430A-48D997C27A5E}"/>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B95061A9-1A98-9F7A-2E4D-97BF7EBACD1A}"/>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74CBC530-94B5-C16E-4A04-C4BFD33D45C7}"/>
              </a:ext>
            </a:extLst>
          </p:cNvPr>
          <p:cNvSpPr>
            <a:spLocks noChangeArrowheads="1"/>
          </p:cNvSpPr>
          <p:nvPr/>
        </p:nvSpPr>
        <p:spPr bwMode="auto">
          <a:xfrm>
            <a:off x="0" y="1369001"/>
            <a:ext cx="7709011"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dirty="0">
                <a:latin typeface="Calibir"/>
              </a:rPr>
              <a:t>1) Create a project and class</a:t>
            </a:r>
          </a:p>
          <a:p>
            <a:pPr lvl="0" eaLnBrk="0" fontAlgn="base" hangingPunct="0">
              <a:lnSpc>
                <a:spcPct val="150000"/>
              </a:lnSpc>
              <a:spcBef>
                <a:spcPct val="0"/>
              </a:spcBef>
              <a:spcAft>
                <a:spcPct val="0"/>
              </a:spcAft>
              <a:buFontTx/>
              <a:buAutoNum type="arabicPeriod"/>
            </a:pPr>
            <a:r>
              <a:rPr lang="en-US" altLang="en-US" sz="2800" dirty="0">
                <a:latin typeface="Calibir"/>
              </a:rPr>
              <a:t>Open Eclipse → File ▸ New ▸ Java Project → name it (e.g., </a:t>
            </a:r>
            <a:r>
              <a:rPr lang="en-US" altLang="en-US" sz="2800" dirty="0" err="1">
                <a:latin typeface="Calibir"/>
              </a:rPr>
              <a:t>IntroProgramming</a:t>
            </a:r>
            <a:r>
              <a:rPr lang="en-US" altLang="en-US" sz="2800" dirty="0">
                <a:latin typeface="Calibir"/>
              </a:rPr>
              <a:t>) → Finish.</a:t>
            </a:r>
            <a:br>
              <a:rPr lang="en-US" altLang="en-US" sz="2800" dirty="0">
                <a:latin typeface="Calibir"/>
              </a:rPr>
            </a:br>
            <a:r>
              <a:rPr lang="en-US" altLang="en-US" sz="2800" i="1" dirty="0">
                <a:latin typeface="Calibir"/>
              </a:rPr>
              <a:t>(If asked about module-info.java, choose Don’t Create.)</a:t>
            </a:r>
            <a:endParaRPr lang="en-US" altLang="en-US" sz="2800" dirty="0">
              <a:latin typeface="Calibir"/>
            </a:endParaRPr>
          </a:p>
        </p:txBody>
      </p:sp>
      <p:pic>
        <p:nvPicPr>
          <p:cNvPr id="9" name="Picture 8">
            <a:extLst>
              <a:ext uri="{FF2B5EF4-FFF2-40B4-BE49-F238E27FC236}">
                <a16:creationId xmlns:a16="http://schemas.microsoft.com/office/drawing/2014/main" id="{0304E093-C1CA-586A-05C0-FCCBE070170B}"/>
              </a:ext>
            </a:extLst>
          </p:cNvPr>
          <p:cNvPicPr>
            <a:picLocks noChangeAspect="1"/>
          </p:cNvPicPr>
          <p:nvPr/>
        </p:nvPicPr>
        <p:blipFill>
          <a:blip r:embed="rId2"/>
          <a:srcRect r="64072" b="36344"/>
          <a:stretch>
            <a:fillRect/>
          </a:stretch>
        </p:blipFill>
        <p:spPr>
          <a:xfrm>
            <a:off x="7811729" y="906983"/>
            <a:ext cx="4380271" cy="4365523"/>
          </a:xfrm>
          <a:prstGeom prst="rect">
            <a:avLst/>
          </a:prstGeom>
        </p:spPr>
      </p:pic>
    </p:spTree>
    <p:extLst>
      <p:ext uri="{BB962C8B-B14F-4D97-AF65-F5344CB8AC3E}">
        <p14:creationId xmlns:p14="http://schemas.microsoft.com/office/powerpoint/2010/main" val="870543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56FC6-6667-78E1-E978-F9C695487265}"/>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D717DAE1-DEE1-AE49-4383-AEFC341E159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5594D5B3-7E66-F38E-4278-25C8FCF186B6}"/>
              </a:ext>
            </a:extLst>
          </p:cNvPr>
          <p:cNvSpPr>
            <a:spLocks noGrp="1"/>
          </p:cNvSpPr>
          <p:nvPr>
            <p:ph type="title"/>
          </p:nvPr>
        </p:nvSpPr>
        <p:spPr>
          <a:xfrm>
            <a:off x="0" y="0"/>
            <a:ext cx="12192000" cy="722671"/>
          </a:xfrm>
        </p:spPr>
        <p:txBody>
          <a:bodyPr anchor="b">
            <a:normAutofit fontScale="90000"/>
          </a:bodyPr>
          <a:lstStyle/>
          <a:p>
            <a:r>
              <a:rPr lang="en-US" sz="4000" dirty="0">
                <a:latin typeface="Calibir"/>
              </a:rPr>
              <a:t>Input/Output (I/O) 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3C7EEB58-5310-F39D-E226-9973AEC823E7}"/>
              </a:ext>
            </a:extLst>
          </p:cNvPr>
          <p:cNvSpPr>
            <a:spLocks noChangeArrowheads="1"/>
          </p:cNvSpPr>
          <p:nvPr/>
        </p:nvSpPr>
        <p:spPr bwMode="auto">
          <a:xfrm>
            <a:off x="1" y="1657916"/>
            <a:ext cx="5555226"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dirty="0">
                <a:latin typeface="Calibir"/>
              </a:rPr>
              <a:t>1) Create a project and class</a:t>
            </a:r>
          </a:p>
          <a:p>
            <a:pPr lvl="0" eaLnBrk="0" fontAlgn="base" hangingPunct="0">
              <a:lnSpc>
                <a:spcPct val="150000"/>
              </a:lnSpc>
              <a:spcBef>
                <a:spcPct val="0"/>
              </a:spcBef>
              <a:spcAft>
                <a:spcPct val="0"/>
              </a:spcAft>
              <a:buFontTx/>
              <a:buAutoNum type="arabicPeriod"/>
            </a:pPr>
            <a:r>
              <a:rPr lang="en-US" altLang="en-US" sz="2800" dirty="0">
                <a:latin typeface="Calibir"/>
              </a:rPr>
              <a:t>Open Eclipse → File ▸ New ▸ Java Project → name it (e.g., </a:t>
            </a:r>
            <a:r>
              <a:rPr lang="en-US" altLang="en-US" sz="2800" dirty="0" err="1">
                <a:latin typeface="Calibir"/>
              </a:rPr>
              <a:t>IntroProgramming</a:t>
            </a:r>
            <a:r>
              <a:rPr lang="en-US" altLang="en-US" sz="2800" dirty="0">
                <a:latin typeface="Calibir"/>
              </a:rPr>
              <a:t>) → Finish.</a:t>
            </a:r>
            <a:br>
              <a:rPr lang="en-US" altLang="en-US" sz="2800" dirty="0">
                <a:latin typeface="Calibir"/>
              </a:rPr>
            </a:br>
            <a:r>
              <a:rPr lang="en-US" altLang="en-US" sz="2800" i="1" dirty="0">
                <a:latin typeface="Calibir"/>
              </a:rPr>
              <a:t>(If asked about module-info.java, choose Don’t Create.)</a:t>
            </a:r>
            <a:endParaRPr lang="en-US" altLang="en-US" sz="2800" dirty="0">
              <a:latin typeface="Calibir"/>
            </a:endParaRPr>
          </a:p>
        </p:txBody>
      </p:sp>
      <p:pic>
        <p:nvPicPr>
          <p:cNvPr id="3" name="Picture 2">
            <a:extLst>
              <a:ext uri="{FF2B5EF4-FFF2-40B4-BE49-F238E27FC236}">
                <a16:creationId xmlns:a16="http://schemas.microsoft.com/office/drawing/2014/main" id="{216849A2-AB73-0B90-CD6F-B2E69659716D}"/>
              </a:ext>
            </a:extLst>
          </p:cNvPr>
          <p:cNvPicPr>
            <a:picLocks noChangeAspect="1"/>
          </p:cNvPicPr>
          <p:nvPr/>
        </p:nvPicPr>
        <p:blipFill>
          <a:blip r:embed="rId2"/>
          <a:srcRect l="22500" r="23065" b="6666"/>
          <a:stretch>
            <a:fillRect/>
          </a:stretch>
        </p:blipFill>
        <p:spPr>
          <a:xfrm>
            <a:off x="5830485" y="722670"/>
            <a:ext cx="6361516" cy="6135329"/>
          </a:xfrm>
          <a:prstGeom prst="rect">
            <a:avLst/>
          </a:prstGeom>
        </p:spPr>
      </p:pic>
    </p:spTree>
    <p:extLst>
      <p:ext uri="{BB962C8B-B14F-4D97-AF65-F5344CB8AC3E}">
        <p14:creationId xmlns:p14="http://schemas.microsoft.com/office/powerpoint/2010/main" val="248149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9120D-4125-A4DD-2640-BECEA7396993}"/>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B219CB0A-95B0-EC46-0770-18C379B027F4}"/>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E3AC34F6-A569-9DB9-112A-FDF2C99E74EA}"/>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CC038D32-2454-5603-47E3-61A3668B6975}"/>
              </a:ext>
            </a:extLst>
          </p:cNvPr>
          <p:cNvSpPr>
            <a:spLocks noChangeArrowheads="1"/>
          </p:cNvSpPr>
          <p:nvPr/>
        </p:nvSpPr>
        <p:spPr bwMode="auto">
          <a:xfrm>
            <a:off x="1" y="1657916"/>
            <a:ext cx="5555226"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dirty="0">
                <a:latin typeface="Calibir"/>
              </a:rPr>
              <a:t>1) Create a project and class</a:t>
            </a:r>
          </a:p>
          <a:p>
            <a:pPr lvl="0" eaLnBrk="0" fontAlgn="base" hangingPunct="0">
              <a:lnSpc>
                <a:spcPct val="150000"/>
              </a:lnSpc>
              <a:spcBef>
                <a:spcPct val="0"/>
              </a:spcBef>
              <a:spcAft>
                <a:spcPct val="0"/>
              </a:spcAft>
              <a:buFontTx/>
              <a:buAutoNum type="arabicPeriod"/>
            </a:pPr>
            <a:r>
              <a:rPr lang="en-US" altLang="en-US" sz="2800" dirty="0">
                <a:latin typeface="Calibir"/>
              </a:rPr>
              <a:t>Open Eclipse → File ▸ New ▸ Java Project → name it (e.g., </a:t>
            </a:r>
            <a:r>
              <a:rPr lang="en-US" altLang="en-US" sz="2800" dirty="0" err="1">
                <a:latin typeface="Calibir"/>
              </a:rPr>
              <a:t>IntroProgramming</a:t>
            </a:r>
            <a:r>
              <a:rPr lang="en-US" altLang="en-US" sz="2800" dirty="0">
                <a:latin typeface="Calibir"/>
              </a:rPr>
              <a:t>) → Finish.</a:t>
            </a:r>
            <a:br>
              <a:rPr lang="en-US" altLang="en-US" sz="2800" dirty="0">
                <a:latin typeface="Calibir"/>
              </a:rPr>
            </a:br>
            <a:r>
              <a:rPr lang="en-US" altLang="en-US" sz="2800" i="1" dirty="0">
                <a:latin typeface="Calibir"/>
              </a:rPr>
              <a:t>(If asked about module-info.java, choose Don’t Create.)</a:t>
            </a:r>
            <a:endParaRPr lang="en-US" altLang="en-US" sz="2800" dirty="0">
              <a:latin typeface="Calibir"/>
            </a:endParaRPr>
          </a:p>
        </p:txBody>
      </p:sp>
      <p:pic>
        <p:nvPicPr>
          <p:cNvPr id="4" name="Picture 3">
            <a:extLst>
              <a:ext uri="{FF2B5EF4-FFF2-40B4-BE49-F238E27FC236}">
                <a16:creationId xmlns:a16="http://schemas.microsoft.com/office/drawing/2014/main" id="{123B1354-424A-4D54-FD20-842A83DE9A65}"/>
              </a:ext>
            </a:extLst>
          </p:cNvPr>
          <p:cNvPicPr>
            <a:picLocks noChangeAspect="1"/>
          </p:cNvPicPr>
          <p:nvPr/>
        </p:nvPicPr>
        <p:blipFill>
          <a:blip r:embed="rId2"/>
          <a:srcRect r="58266" b="36344"/>
          <a:stretch>
            <a:fillRect/>
          </a:stretch>
        </p:blipFill>
        <p:spPr>
          <a:xfrm>
            <a:off x="6095999" y="907337"/>
            <a:ext cx="5715261" cy="4903528"/>
          </a:xfrm>
          <a:prstGeom prst="rect">
            <a:avLst/>
          </a:prstGeom>
        </p:spPr>
      </p:pic>
    </p:spTree>
    <p:extLst>
      <p:ext uri="{BB962C8B-B14F-4D97-AF65-F5344CB8AC3E}">
        <p14:creationId xmlns:p14="http://schemas.microsoft.com/office/powerpoint/2010/main" val="2303471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CD547-5156-0C52-4275-E90EE20555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F6D09E-51E0-582C-63D7-2776126DB7E8}"/>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4" name="Rectangle 1">
            <a:extLst>
              <a:ext uri="{FF2B5EF4-FFF2-40B4-BE49-F238E27FC236}">
                <a16:creationId xmlns:a16="http://schemas.microsoft.com/office/drawing/2014/main" id="{8E3D7A7C-285F-3466-6CF7-16BE2B82C1CE}"/>
              </a:ext>
            </a:extLst>
          </p:cNvPr>
          <p:cNvSpPr>
            <a:spLocks noChangeArrowheads="1"/>
          </p:cNvSpPr>
          <p:nvPr/>
        </p:nvSpPr>
        <p:spPr bwMode="auto">
          <a:xfrm>
            <a:off x="92365" y="1316939"/>
            <a:ext cx="12007269"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Australian Example:</a:t>
            </a:r>
            <a:endParaRPr lang="en-US" altLang="en-US" sz="2800" dirty="0">
              <a:latin typeface="Calibir"/>
            </a:endParaRP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Class: Kangaroo</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Objects: Red Kangaroo, Eastern Grey Kangaroo in NSW</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Attributes: </a:t>
            </a:r>
            <a:r>
              <a:rPr lang="en-US" altLang="en-US" sz="2800" dirty="0" err="1">
                <a:latin typeface="Calibir"/>
              </a:rPr>
              <a:t>tailLength</a:t>
            </a:r>
            <a:r>
              <a:rPr lang="en-US" altLang="en-US" sz="2800" dirty="0">
                <a:latin typeface="Calibir"/>
              </a:rPr>
              <a:t>, weight</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Methods: hop(), </a:t>
            </a:r>
            <a:r>
              <a:rPr lang="en-US" altLang="en-US" sz="2800" dirty="0" err="1">
                <a:latin typeface="Calibir"/>
              </a:rPr>
              <a:t>eatGrass</a:t>
            </a:r>
            <a:r>
              <a:rPr lang="en-US" altLang="en-US" sz="2800" dirty="0">
                <a:latin typeface="Calibir"/>
              </a:rPr>
              <a:t>()</a:t>
            </a:r>
          </a:p>
        </p:txBody>
      </p:sp>
    </p:spTree>
    <p:extLst>
      <p:ext uri="{BB962C8B-B14F-4D97-AF65-F5344CB8AC3E}">
        <p14:creationId xmlns:p14="http://schemas.microsoft.com/office/powerpoint/2010/main" val="39645635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DF138-BB05-75C8-D1D6-C1A6DB85BF99}"/>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21CF1A51-EC16-C1F3-7BDC-5867B54EE944}"/>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C4570FA4-F20C-1D19-16D5-63DB9032FA90}"/>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CF7F768B-4171-7C14-2AA9-693AF26A45D6}"/>
              </a:ext>
            </a:extLst>
          </p:cNvPr>
          <p:cNvSpPr>
            <a:spLocks noChangeArrowheads="1"/>
          </p:cNvSpPr>
          <p:nvPr/>
        </p:nvSpPr>
        <p:spPr bwMode="auto">
          <a:xfrm>
            <a:off x="1" y="733731"/>
            <a:ext cx="12191999"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buFontTx/>
              <a:buAutoNum type="arabicPeriod" startAt="2"/>
            </a:pPr>
            <a:r>
              <a:rPr lang="en-US" altLang="en-US" sz="2800" dirty="0">
                <a:latin typeface="Calibir"/>
              </a:rPr>
              <a:t>Right-click </a:t>
            </a:r>
            <a:r>
              <a:rPr lang="en-US" altLang="en-US" sz="2800" dirty="0" err="1">
                <a:latin typeface="Calibir"/>
              </a:rPr>
              <a:t>src</a:t>
            </a:r>
            <a:r>
              <a:rPr lang="en-US" altLang="en-US" sz="2800" dirty="0">
                <a:latin typeface="Calibir"/>
              </a:rPr>
              <a:t> → New ▸ Class → Name: Main → tick public static void main(String[] </a:t>
            </a:r>
            <a:r>
              <a:rPr lang="en-US" altLang="en-US" sz="2800" dirty="0" err="1">
                <a:latin typeface="Calibir"/>
              </a:rPr>
              <a:t>args</a:t>
            </a:r>
            <a:r>
              <a:rPr lang="en-US" altLang="en-US" sz="2800" dirty="0">
                <a:latin typeface="Calibir"/>
              </a:rPr>
              <a:t>) → Finish.</a:t>
            </a:r>
          </a:p>
        </p:txBody>
      </p:sp>
      <p:pic>
        <p:nvPicPr>
          <p:cNvPr id="9" name="Picture 8">
            <a:extLst>
              <a:ext uri="{FF2B5EF4-FFF2-40B4-BE49-F238E27FC236}">
                <a16:creationId xmlns:a16="http://schemas.microsoft.com/office/drawing/2014/main" id="{D58849F7-C246-4C3C-18CB-C2D2A66B1970}"/>
              </a:ext>
            </a:extLst>
          </p:cNvPr>
          <p:cNvPicPr>
            <a:picLocks noChangeAspect="1"/>
          </p:cNvPicPr>
          <p:nvPr/>
        </p:nvPicPr>
        <p:blipFill>
          <a:blip r:embed="rId2"/>
          <a:srcRect b="6452"/>
          <a:stretch>
            <a:fillRect/>
          </a:stretch>
        </p:blipFill>
        <p:spPr>
          <a:xfrm>
            <a:off x="3097161" y="2042799"/>
            <a:ext cx="9094838" cy="4785792"/>
          </a:xfrm>
          <a:prstGeom prst="rect">
            <a:avLst/>
          </a:prstGeom>
        </p:spPr>
      </p:pic>
    </p:spTree>
    <p:extLst>
      <p:ext uri="{BB962C8B-B14F-4D97-AF65-F5344CB8AC3E}">
        <p14:creationId xmlns:p14="http://schemas.microsoft.com/office/powerpoint/2010/main" val="873300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A510A-E70B-9AB2-41F7-CCA6EA36A1F4}"/>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8568679A-422F-C693-3E19-AB3777E539AB}"/>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94AF9C37-C900-0D77-55C9-C8B0111D8D60}"/>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877A2AE2-92F7-2223-3276-2430E90A22ED}"/>
              </a:ext>
            </a:extLst>
          </p:cNvPr>
          <p:cNvSpPr>
            <a:spLocks noChangeArrowheads="1"/>
          </p:cNvSpPr>
          <p:nvPr/>
        </p:nvSpPr>
        <p:spPr bwMode="auto">
          <a:xfrm>
            <a:off x="1" y="733731"/>
            <a:ext cx="12191999"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buFontTx/>
              <a:buAutoNum type="arabicPeriod" startAt="2"/>
            </a:pPr>
            <a:r>
              <a:rPr lang="en-US" altLang="en-US" sz="2800" dirty="0">
                <a:latin typeface="Calibir"/>
              </a:rPr>
              <a:t>   Right-click </a:t>
            </a:r>
            <a:r>
              <a:rPr lang="en-US" altLang="en-US" sz="2800" dirty="0" err="1">
                <a:latin typeface="Calibir"/>
              </a:rPr>
              <a:t>src</a:t>
            </a:r>
            <a:r>
              <a:rPr lang="en-US" altLang="en-US" sz="2800" dirty="0">
                <a:latin typeface="Calibir"/>
              </a:rPr>
              <a:t> → New ▸ Class → Name: Main → tick public static void main(String[] </a:t>
            </a:r>
            <a:r>
              <a:rPr lang="en-US" altLang="en-US" sz="2800" dirty="0" err="1">
                <a:latin typeface="Calibir"/>
              </a:rPr>
              <a:t>args</a:t>
            </a:r>
            <a:r>
              <a:rPr lang="en-US" altLang="en-US" sz="2800" dirty="0">
                <a:latin typeface="Calibir"/>
              </a:rPr>
              <a:t>) → Finish.</a:t>
            </a:r>
          </a:p>
        </p:txBody>
      </p:sp>
      <p:pic>
        <p:nvPicPr>
          <p:cNvPr id="3" name="Picture 2">
            <a:extLst>
              <a:ext uri="{FF2B5EF4-FFF2-40B4-BE49-F238E27FC236}">
                <a16:creationId xmlns:a16="http://schemas.microsoft.com/office/drawing/2014/main" id="{17AEAAF2-9336-93E9-6C3B-79A6085B14F6}"/>
              </a:ext>
            </a:extLst>
          </p:cNvPr>
          <p:cNvPicPr>
            <a:picLocks noChangeAspect="1"/>
          </p:cNvPicPr>
          <p:nvPr/>
        </p:nvPicPr>
        <p:blipFill>
          <a:blip r:embed="rId2"/>
          <a:srcRect t="1" r="29355" b="60860"/>
          <a:stretch>
            <a:fillRect/>
          </a:stretch>
        </p:blipFill>
        <p:spPr>
          <a:xfrm>
            <a:off x="-1" y="2048223"/>
            <a:ext cx="12191999" cy="3799561"/>
          </a:xfrm>
          <a:prstGeom prst="rect">
            <a:avLst/>
          </a:prstGeom>
        </p:spPr>
      </p:pic>
    </p:spTree>
    <p:extLst>
      <p:ext uri="{BB962C8B-B14F-4D97-AF65-F5344CB8AC3E}">
        <p14:creationId xmlns:p14="http://schemas.microsoft.com/office/powerpoint/2010/main" val="41633610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F89EC-AAB6-A757-477B-27BBB39D637B}"/>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B78E0B70-32A2-A822-DA18-D56EC0D827A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7588A84D-E0C6-B2E2-1B5E-E563BACA280F}"/>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69866AB2-C98C-C0AB-56CF-6BE696EBE35C}"/>
              </a:ext>
            </a:extLst>
          </p:cNvPr>
          <p:cNvSpPr>
            <a:spLocks noChangeArrowheads="1"/>
          </p:cNvSpPr>
          <p:nvPr/>
        </p:nvSpPr>
        <p:spPr bwMode="auto">
          <a:xfrm>
            <a:off x="1" y="1056896"/>
            <a:ext cx="12191999"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dirty="0">
                <a:latin typeface="Calibir"/>
              </a:rPr>
              <a:t>3.    Run it</a:t>
            </a:r>
          </a:p>
        </p:txBody>
      </p:sp>
      <p:pic>
        <p:nvPicPr>
          <p:cNvPr id="4" name="Picture 3">
            <a:extLst>
              <a:ext uri="{FF2B5EF4-FFF2-40B4-BE49-F238E27FC236}">
                <a16:creationId xmlns:a16="http://schemas.microsoft.com/office/drawing/2014/main" id="{8524B684-B72C-E4F0-FE6F-6566B441AE4C}"/>
              </a:ext>
            </a:extLst>
          </p:cNvPr>
          <p:cNvPicPr>
            <a:picLocks noChangeAspect="1"/>
          </p:cNvPicPr>
          <p:nvPr/>
        </p:nvPicPr>
        <p:blipFill>
          <a:blip r:embed="rId2"/>
          <a:srcRect b="6237"/>
          <a:stretch>
            <a:fillRect/>
          </a:stretch>
        </p:blipFill>
        <p:spPr>
          <a:xfrm>
            <a:off x="1902541" y="2066391"/>
            <a:ext cx="9085007" cy="4791609"/>
          </a:xfrm>
          <a:prstGeom prst="rect">
            <a:avLst/>
          </a:prstGeom>
        </p:spPr>
      </p:pic>
    </p:spTree>
    <p:extLst>
      <p:ext uri="{BB962C8B-B14F-4D97-AF65-F5344CB8AC3E}">
        <p14:creationId xmlns:p14="http://schemas.microsoft.com/office/powerpoint/2010/main" val="1301251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DDE29-DAC0-8A16-B16E-209ABFC00E14}"/>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3E2E8183-7AF1-D3A9-1BC3-87592D4913D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003EF124-B41B-A819-9261-A7B709D93B41}"/>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FE5EE9F4-AA63-39E9-113F-DAE9D42E18EF}"/>
              </a:ext>
            </a:extLst>
          </p:cNvPr>
          <p:cNvSpPr>
            <a:spLocks noChangeArrowheads="1"/>
          </p:cNvSpPr>
          <p:nvPr/>
        </p:nvSpPr>
        <p:spPr bwMode="auto">
          <a:xfrm>
            <a:off x="1" y="1056896"/>
            <a:ext cx="12191999"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dirty="0">
                <a:latin typeface="Calibir"/>
              </a:rPr>
              <a:t>3.    See the Results</a:t>
            </a:r>
          </a:p>
        </p:txBody>
      </p:sp>
      <p:pic>
        <p:nvPicPr>
          <p:cNvPr id="3" name="Picture 2">
            <a:extLst>
              <a:ext uri="{FF2B5EF4-FFF2-40B4-BE49-F238E27FC236}">
                <a16:creationId xmlns:a16="http://schemas.microsoft.com/office/drawing/2014/main" id="{5FF191CE-29AE-DAE8-2284-64E1FC8563A0}"/>
              </a:ext>
            </a:extLst>
          </p:cNvPr>
          <p:cNvPicPr>
            <a:picLocks noChangeAspect="1"/>
          </p:cNvPicPr>
          <p:nvPr/>
        </p:nvPicPr>
        <p:blipFill>
          <a:blip r:embed="rId2"/>
          <a:srcRect b="35699"/>
          <a:stretch>
            <a:fillRect/>
          </a:stretch>
        </p:blipFill>
        <p:spPr>
          <a:xfrm>
            <a:off x="0" y="1902542"/>
            <a:ext cx="12192000" cy="4409768"/>
          </a:xfrm>
          <a:prstGeom prst="rect">
            <a:avLst/>
          </a:prstGeom>
        </p:spPr>
      </p:pic>
    </p:spTree>
    <p:extLst>
      <p:ext uri="{BB962C8B-B14F-4D97-AF65-F5344CB8AC3E}">
        <p14:creationId xmlns:p14="http://schemas.microsoft.com/office/powerpoint/2010/main" val="16195107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0C101F-C65F-1D84-0824-C2471518F032}"/>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descr="Tying a bow in an arrangment of presents">
            <a:extLst>
              <a:ext uri="{FF2B5EF4-FFF2-40B4-BE49-F238E27FC236}">
                <a16:creationId xmlns:a16="http://schemas.microsoft.com/office/drawing/2014/main" id="{E6D721DE-1453-5AA6-9447-209B227E2123}"/>
              </a:ext>
            </a:extLst>
          </p:cNvPr>
          <p:cNvPicPr>
            <a:picLocks noChangeAspect="1"/>
          </p:cNvPicPr>
          <p:nvPr/>
        </p:nvPicPr>
        <p:blipFill rotWithShape="1">
          <a:blip r:embed="rId2"/>
          <a:srcRect l="17081" r="16168"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41"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4845029-98A4-9C92-04B4-320B6AFDD1B8}"/>
              </a:ext>
            </a:extLst>
          </p:cNvPr>
          <p:cNvSpPr txBox="1"/>
          <p:nvPr/>
        </p:nvSpPr>
        <p:spPr>
          <a:xfrm>
            <a:off x="6388119" y="99483"/>
            <a:ext cx="5198044" cy="6651523"/>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2800" b="1"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Happy Learning and Bright Futures Ahead!</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1"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Dr. Farshid Keivanian</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1"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Stay Connected:</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hlinkClick r:id="rId3"/>
              </a:rPr>
              <a:t>linkedin.com/in/farshid-keivanian</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hlinkClick r:id="rId4"/>
              </a:rPr>
              <a:t>github.com/FarshidKeivanian</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2800" b="0" i="1"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Education is the most powerful weapon you can use to change the world. </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Nelson Mandela</a:t>
            </a:r>
          </a:p>
        </p:txBody>
      </p:sp>
      <p:sp>
        <p:nvSpPr>
          <p:cNvPr id="45"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7"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8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C912D-30DF-6264-3D1E-3DF878EC25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FE18A6-EDFE-2025-D07F-7E2AA863E12D}"/>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graphicFrame>
        <p:nvGraphicFramePr>
          <p:cNvPr id="3" name="Table 2">
            <a:extLst>
              <a:ext uri="{FF2B5EF4-FFF2-40B4-BE49-F238E27FC236}">
                <a16:creationId xmlns:a16="http://schemas.microsoft.com/office/drawing/2014/main" id="{EB8C84F0-ADEE-1FAF-355C-3A66311D8B90}"/>
              </a:ext>
            </a:extLst>
          </p:cNvPr>
          <p:cNvGraphicFramePr>
            <a:graphicFrameLocks noGrp="1"/>
          </p:cNvGraphicFramePr>
          <p:nvPr>
            <p:extLst>
              <p:ext uri="{D42A27DB-BD31-4B8C-83A1-F6EECF244321}">
                <p14:modId xmlns:p14="http://schemas.microsoft.com/office/powerpoint/2010/main" val="431317665"/>
              </p:ext>
            </p:extLst>
          </p:nvPr>
        </p:nvGraphicFramePr>
        <p:xfrm>
          <a:off x="838200" y="1125537"/>
          <a:ext cx="10515600" cy="4606925"/>
        </p:xfrm>
        <a:graphic>
          <a:graphicData uri="http://schemas.openxmlformats.org/drawingml/2006/table">
            <a:tbl>
              <a:tblPr>
                <a:tableStyleId>{BDBED569-4797-4DF1-A0F4-6AAB3CD982D8}</a:tableStyleId>
              </a:tblPr>
              <a:tblGrid>
                <a:gridCol w="3505200">
                  <a:extLst>
                    <a:ext uri="{9D8B030D-6E8A-4147-A177-3AD203B41FA5}">
                      <a16:colId xmlns:a16="http://schemas.microsoft.com/office/drawing/2014/main" val="3572332400"/>
                    </a:ext>
                  </a:extLst>
                </a:gridCol>
                <a:gridCol w="3505200">
                  <a:extLst>
                    <a:ext uri="{9D8B030D-6E8A-4147-A177-3AD203B41FA5}">
                      <a16:colId xmlns:a16="http://schemas.microsoft.com/office/drawing/2014/main" val="1677447644"/>
                    </a:ext>
                  </a:extLst>
                </a:gridCol>
                <a:gridCol w="3505200">
                  <a:extLst>
                    <a:ext uri="{9D8B030D-6E8A-4147-A177-3AD203B41FA5}">
                      <a16:colId xmlns:a16="http://schemas.microsoft.com/office/drawing/2014/main" val="607648192"/>
                    </a:ext>
                  </a:extLst>
                </a:gridCol>
              </a:tblGrid>
              <a:tr h="0">
                <a:tc>
                  <a:txBody>
                    <a:bodyPr/>
                    <a:lstStyle/>
                    <a:p>
                      <a:pPr>
                        <a:lnSpc>
                          <a:spcPct val="150000"/>
                        </a:lnSpc>
                        <a:buNone/>
                      </a:pPr>
                      <a:r>
                        <a:rPr lang="en-US" sz="2800" dirty="0">
                          <a:latin typeface="Calibir"/>
                        </a:rPr>
                        <a:t>OOP Concept</a:t>
                      </a:r>
                    </a:p>
                  </a:txBody>
                  <a:tcPr anchor="ctr">
                    <a:solidFill>
                      <a:schemeClr val="accent5">
                        <a:lumMod val="20000"/>
                        <a:lumOff val="80000"/>
                      </a:schemeClr>
                    </a:solidFill>
                  </a:tcPr>
                </a:tc>
                <a:tc>
                  <a:txBody>
                    <a:bodyPr/>
                    <a:lstStyle/>
                    <a:p>
                      <a:pPr>
                        <a:lnSpc>
                          <a:spcPct val="150000"/>
                        </a:lnSpc>
                        <a:buNone/>
                      </a:pPr>
                      <a:r>
                        <a:rPr lang="en-US" sz="2800" dirty="0">
                          <a:latin typeface="Calibir"/>
                        </a:rPr>
                        <a:t>Real-world Analogy</a:t>
                      </a:r>
                    </a:p>
                  </a:txBody>
                  <a:tcPr anchor="ctr">
                    <a:solidFill>
                      <a:schemeClr val="accent5">
                        <a:lumMod val="20000"/>
                        <a:lumOff val="80000"/>
                      </a:schemeClr>
                    </a:solidFill>
                  </a:tcPr>
                </a:tc>
                <a:tc>
                  <a:txBody>
                    <a:bodyPr/>
                    <a:lstStyle/>
                    <a:p>
                      <a:pPr>
                        <a:lnSpc>
                          <a:spcPct val="150000"/>
                        </a:lnSpc>
                        <a:buNone/>
                      </a:pPr>
                      <a:r>
                        <a:rPr lang="en-US" sz="2800" dirty="0">
                          <a:latin typeface="Calibir"/>
                        </a:rPr>
                        <a:t>Australian Example</a:t>
                      </a:r>
                    </a:p>
                  </a:txBody>
                  <a:tcPr anchor="ctr">
                    <a:solidFill>
                      <a:schemeClr val="accent5">
                        <a:lumMod val="20000"/>
                        <a:lumOff val="80000"/>
                      </a:schemeClr>
                    </a:solidFill>
                  </a:tcPr>
                </a:tc>
                <a:extLst>
                  <a:ext uri="{0D108BD9-81ED-4DB2-BD59-A6C34878D82A}">
                    <a16:rowId xmlns:a16="http://schemas.microsoft.com/office/drawing/2014/main" val="1848531857"/>
                  </a:ext>
                </a:extLst>
              </a:tr>
              <a:tr h="0">
                <a:tc>
                  <a:txBody>
                    <a:bodyPr/>
                    <a:lstStyle/>
                    <a:p>
                      <a:pPr>
                        <a:lnSpc>
                          <a:spcPct val="150000"/>
                        </a:lnSpc>
                        <a:buNone/>
                      </a:pPr>
                      <a:r>
                        <a:rPr lang="en-US" sz="2800">
                          <a:latin typeface="Calibir"/>
                        </a:rPr>
                        <a:t>Class</a:t>
                      </a:r>
                    </a:p>
                  </a:txBody>
                  <a:tcPr anchor="ctr"/>
                </a:tc>
                <a:tc>
                  <a:txBody>
                    <a:bodyPr/>
                    <a:lstStyle/>
                    <a:p>
                      <a:pPr>
                        <a:lnSpc>
                          <a:spcPct val="150000"/>
                        </a:lnSpc>
                        <a:buNone/>
                      </a:pPr>
                      <a:r>
                        <a:rPr lang="en-US" sz="2800">
                          <a:latin typeface="Calibir"/>
                        </a:rPr>
                        <a:t>Building design</a:t>
                      </a:r>
                    </a:p>
                  </a:txBody>
                  <a:tcPr anchor="ctr"/>
                </a:tc>
                <a:tc>
                  <a:txBody>
                    <a:bodyPr/>
                    <a:lstStyle/>
                    <a:p>
                      <a:pPr>
                        <a:lnSpc>
                          <a:spcPct val="150000"/>
                        </a:lnSpc>
                        <a:buNone/>
                      </a:pPr>
                      <a:r>
                        <a:rPr lang="en-US" sz="2800">
                          <a:latin typeface="Calibir"/>
                        </a:rPr>
                        <a:t>"Opal Tower" plan in Sydney</a:t>
                      </a:r>
                    </a:p>
                  </a:txBody>
                  <a:tcPr anchor="ctr"/>
                </a:tc>
                <a:extLst>
                  <a:ext uri="{0D108BD9-81ED-4DB2-BD59-A6C34878D82A}">
                    <a16:rowId xmlns:a16="http://schemas.microsoft.com/office/drawing/2014/main" val="2336924844"/>
                  </a:ext>
                </a:extLst>
              </a:tr>
              <a:tr h="0">
                <a:tc>
                  <a:txBody>
                    <a:bodyPr/>
                    <a:lstStyle/>
                    <a:p>
                      <a:pPr>
                        <a:lnSpc>
                          <a:spcPct val="150000"/>
                        </a:lnSpc>
                        <a:buNone/>
                      </a:pPr>
                      <a:r>
                        <a:rPr lang="en-US" sz="2800">
                          <a:latin typeface="Calibir"/>
                        </a:rPr>
                        <a:t>Object</a:t>
                      </a:r>
                    </a:p>
                  </a:txBody>
                  <a:tcPr anchor="ctr"/>
                </a:tc>
                <a:tc>
                  <a:txBody>
                    <a:bodyPr/>
                    <a:lstStyle/>
                    <a:p>
                      <a:pPr>
                        <a:lnSpc>
                          <a:spcPct val="150000"/>
                        </a:lnSpc>
                        <a:buNone/>
                      </a:pPr>
                      <a:r>
                        <a:rPr lang="en-US" sz="2800">
                          <a:latin typeface="Calibir"/>
                        </a:rPr>
                        <a:t>Actual building</a:t>
                      </a:r>
                    </a:p>
                  </a:txBody>
                  <a:tcPr anchor="ctr"/>
                </a:tc>
                <a:tc>
                  <a:txBody>
                    <a:bodyPr/>
                    <a:lstStyle/>
                    <a:p>
                      <a:pPr>
                        <a:lnSpc>
                          <a:spcPct val="150000"/>
                        </a:lnSpc>
                        <a:buNone/>
                      </a:pPr>
                      <a:r>
                        <a:rPr lang="en-US" sz="2800">
                          <a:latin typeface="Calibir"/>
                        </a:rPr>
                        <a:t>Completed Opal Tower</a:t>
                      </a:r>
                    </a:p>
                  </a:txBody>
                  <a:tcPr anchor="ctr"/>
                </a:tc>
                <a:extLst>
                  <a:ext uri="{0D108BD9-81ED-4DB2-BD59-A6C34878D82A}">
                    <a16:rowId xmlns:a16="http://schemas.microsoft.com/office/drawing/2014/main" val="3360974535"/>
                  </a:ext>
                </a:extLst>
              </a:tr>
              <a:tr h="0">
                <a:tc>
                  <a:txBody>
                    <a:bodyPr/>
                    <a:lstStyle/>
                    <a:p>
                      <a:pPr>
                        <a:lnSpc>
                          <a:spcPct val="150000"/>
                        </a:lnSpc>
                        <a:buNone/>
                      </a:pPr>
                      <a:r>
                        <a:rPr lang="en-US" sz="2800">
                          <a:latin typeface="Calibir"/>
                        </a:rPr>
                        <a:t>Attributes</a:t>
                      </a:r>
                    </a:p>
                  </a:txBody>
                  <a:tcPr anchor="ctr"/>
                </a:tc>
                <a:tc>
                  <a:txBody>
                    <a:bodyPr/>
                    <a:lstStyle/>
                    <a:p>
                      <a:pPr>
                        <a:lnSpc>
                          <a:spcPct val="150000"/>
                        </a:lnSpc>
                        <a:buNone/>
                      </a:pPr>
                      <a:r>
                        <a:rPr lang="en-US" sz="2800">
                          <a:latin typeface="Calibir"/>
                        </a:rPr>
                        <a:t>Room size, colour</a:t>
                      </a:r>
                    </a:p>
                  </a:txBody>
                  <a:tcPr anchor="ctr"/>
                </a:tc>
                <a:tc>
                  <a:txBody>
                    <a:bodyPr/>
                    <a:lstStyle/>
                    <a:p>
                      <a:pPr>
                        <a:lnSpc>
                          <a:spcPct val="150000"/>
                        </a:lnSpc>
                        <a:buNone/>
                      </a:pPr>
                      <a:r>
                        <a:rPr lang="en-US" sz="2800">
                          <a:latin typeface="Calibir"/>
                        </a:rPr>
                        <a:t>Apartment floor plan</a:t>
                      </a:r>
                    </a:p>
                  </a:txBody>
                  <a:tcPr anchor="ctr"/>
                </a:tc>
                <a:extLst>
                  <a:ext uri="{0D108BD9-81ED-4DB2-BD59-A6C34878D82A}">
                    <a16:rowId xmlns:a16="http://schemas.microsoft.com/office/drawing/2014/main" val="2623478163"/>
                  </a:ext>
                </a:extLst>
              </a:tr>
              <a:tr h="0">
                <a:tc>
                  <a:txBody>
                    <a:bodyPr/>
                    <a:lstStyle/>
                    <a:p>
                      <a:pPr>
                        <a:lnSpc>
                          <a:spcPct val="150000"/>
                        </a:lnSpc>
                        <a:buNone/>
                      </a:pPr>
                      <a:r>
                        <a:rPr lang="en-US" sz="2800" dirty="0">
                          <a:latin typeface="Calibir"/>
                        </a:rPr>
                        <a:t>Methods</a:t>
                      </a:r>
                    </a:p>
                  </a:txBody>
                  <a:tcPr anchor="ctr"/>
                </a:tc>
                <a:tc>
                  <a:txBody>
                    <a:bodyPr/>
                    <a:lstStyle/>
                    <a:p>
                      <a:pPr>
                        <a:lnSpc>
                          <a:spcPct val="150000"/>
                        </a:lnSpc>
                        <a:buNone/>
                      </a:pPr>
                      <a:r>
                        <a:rPr lang="en-US" sz="2800">
                          <a:latin typeface="Calibir"/>
                        </a:rPr>
                        <a:t>Actions</a:t>
                      </a:r>
                    </a:p>
                  </a:txBody>
                  <a:tcPr anchor="ctr"/>
                </a:tc>
                <a:tc>
                  <a:txBody>
                    <a:bodyPr/>
                    <a:lstStyle/>
                    <a:p>
                      <a:pPr>
                        <a:lnSpc>
                          <a:spcPct val="150000"/>
                        </a:lnSpc>
                        <a:buNone/>
                      </a:pPr>
                      <a:r>
                        <a:rPr lang="en-US" sz="2800" dirty="0">
                          <a:latin typeface="Calibir"/>
                        </a:rPr>
                        <a:t>Lift moves, lights turn on</a:t>
                      </a:r>
                    </a:p>
                  </a:txBody>
                  <a:tcPr anchor="ctr"/>
                </a:tc>
                <a:extLst>
                  <a:ext uri="{0D108BD9-81ED-4DB2-BD59-A6C34878D82A}">
                    <a16:rowId xmlns:a16="http://schemas.microsoft.com/office/drawing/2014/main" val="2950673234"/>
                  </a:ext>
                </a:extLst>
              </a:tr>
            </a:tbl>
          </a:graphicData>
        </a:graphic>
      </p:graphicFrame>
    </p:spTree>
    <p:extLst>
      <p:ext uri="{BB962C8B-B14F-4D97-AF65-F5344CB8AC3E}">
        <p14:creationId xmlns:p14="http://schemas.microsoft.com/office/powerpoint/2010/main" val="1285706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46D6B-E73C-724E-952F-4094497F64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F0E6D-9BE6-59BE-1AEC-D4FD10D71CDA}"/>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5" name="TextBox 4">
            <a:extLst>
              <a:ext uri="{FF2B5EF4-FFF2-40B4-BE49-F238E27FC236}">
                <a16:creationId xmlns:a16="http://schemas.microsoft.com/office/drawing/2014/main" id="{9EB8DB41-F2EC-DEA8-0CF4-DD1BCEA32A2B}"/>
              </a:ext>
            </a:extLst>
          </p:cNvPr>
          <p:cNvSpPr txBox="1"/>
          <p:nvPr/>
        </p:nvSpPr>
        <p:spPr>
          <a:xfrm>
            <a:off x="-1" y="1280160"/>
            <a:ext cx="12113111" cy="3257174"/>
          </a:xfrm>
          <a:prstGeom prst="rect">
            <a:avLst/>
          </a:prstGeom>
          <a:noFill/>
        </p:spPr>
        <p:txBody>
          <a:bodyPr wrap="square">
            <a:spAutoFit/>
          </a:bodyPr>
          <a:lstStyle/>
          <a:p>
            <a:pPr>
              <a:lnSpc>
                <a:spcPct val="150000"/>
              </a:lnSpc>
            </a:pPr>
            <a:r>
              <a:rPr lang="en-US" sz="2800" b="1" dirty="0">
                <a:latin typeface="Calibir"/>
              </a:rPr>
              <a:t>Research Discussion Question:</a:t>
            </a:r>
            <a:br>
              <a:rPr lang="en-US" sz="2800" dirty="0">
                <a:latin typeface="Calibir"/>
              </a:rPr>
            </a:br>
            <a:r>
              <a:rPr lang="en-US" sz="2800" dirty="0">
                <a:latin typeface="Calibir"/>
              </a:rPr>
              <a:t>Why do modern apps in Australia (e.g., MyGov, Service NSW) use OOP rather than procedural programming?</a:t>
            </a:r>
          </a:p>
          <a:p>
            <a:pPr>
              <a:lnSpc>
                <a:spcPct val="150000"/>
              </a:lnSpc>
            </a:pPr>
            <a:r>
              <a:rPr lang="en-US" sz="2800" dirty="0">
                <a:latin typeface="Calibir"/>
              </a:rPr>
              <a:t>Because OOP allows reusable code, easy maintenance, and modelling of real-world services like forms, accounts, and processes.</a:t>
            </a:r>
            <a:endParaRPr lang="en-AU" sz="2800" dirty="0">
              <a:latin typeface="Calibir"/>
            </a:endParaRPr>
          </a:p>
        </p:txBody>
      </p:sp>
    </p:spTree>
    <p:extLst>
      <p:ext uri="{BB962C8B-B14F-4D97-AF65-F5344CB8AC3E}">
        <p14:creationId xmlns:p14="http://schemas.microsoft.com/office/powerpoint/2010/main" val="398997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FD1A1-0ADB-546E-4DFB-547D2190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C0DBA3-954A-6FE9-EB68-A34CFE17A782}"/>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5" name="TextBox 4">
            <a:extLst>
              <a:ext uri="{FF2B5EF4-FFF2-40B4-BE49-F238E27FC236}">
                <a16:creationId xmlns:a16="http://schemas.microsoft.com/office/drawing/2014/main" id="{F62CE33D-5274-3AD8-6B99-E40DF8093DBE}"/>
              </a:ext>
            </a:extLst>
          </p:cNvPr>
          <p:cNvSpPr txBox="1"/>
          <p:nvPr/>
        </p:nvSpPr>
        <p:spPr>
          <a:xfrm>
            <a:off x="-1" y="1280160"/>
            <a:ext cx="12113111" cy="1968103"/>
          </a:xfrm>
          <a:prstGeom prst="rect">
            <a:avLst/>
          </a:prstGeom>
          <a:noFill/>
        </p:spPr>
        <p:txBody>
          <a:bodyPr wrap="square">
            <a:spAutoFit/>
          </a:bodyPr>
          <a:lstStyle/>
          <a:p>
            <a:pPr>
              <a:lnSpc>
                <a:spcPct val="150000"/>
              </a:lnSpc>
            </a:pPr>
            <a:r>
              <a:rPr lang="en-US" sz="2800" b="1" dirty="0">
                <a:latin typeface="Calibir"/>
              </a:rPr>
              <a:t>Research Discussion Question:</a:t>
            </a:r>
            <a:br>
              <a:rPr lang="en-US" sz="2800" dirty="0">
                <a:latin typeface="Calibir"/>
              </a:rPr>
            </a:br>
            <a:r>
              <a:rPr lang="en-US" sz="2800" dirty="0">
                <a:latin typeface="Calibir"/>
              </a:rPr>
              <a:t>Why does </a:t>
            </a:r>
            <a:r>
              <a:rPr lang="en-US" sz="2800" b="1" dirty="0">
                <a:latin typeface="Calibir"/>
              </a:rPr>
              <a:t>Commonwealth Bank’s NetBank</a:t>
            </a:r>
            <a:r>
              <a:rPr lang="en-US" sz="2800" dirty="0">
                <a:latin typeface="Calibir"/>
              </a:rPr>
              <a:t> use OOP principles instead of procedural programming for its online banking platform?</a:t>
            </a:r>
            <a:endParaRPr lang="en-AU" sz="2800" dirty="0">
              <a:latin typeface="Calibir"/>
            </a:endParaRPr>
          </a:p>
        </p:txBody>
      </p:sp>
      <p:sp>
        <p:nvSpPr>
          <p:cNvPr id="4" name="TextBox 3">
            <a:extLst>
              <a:ext uri="{FF2B5EF4-FFF2-40B4-BE49-F238E27FC236}">
                <a16:creationId xmlns:a16="http://schemas.microsoft.com/office/drawing/2014/main" id="{D1C949A9-185D-B903-7DD7-F0E10D72FDFE}"/>
              </a:ext>
            </a:extLst>
          </p:cNvPr>
          <p:cNvSpPr txBox="1"/>
          <p:nvPr/>
        </p:nvSpPr>
        <p:spPr>
          <a:xfrm>
            <a:off x="0" y="3248263"/>
            <a:ext cx="12191999" cy="3257174"/>
          </a:xfrm>
          <a:prstGeom prst="rect">
            <a:avLst/>
          </a:prstGeom>
          <a:noFill/>
        </p:spPr>
        <p:txBody>
          <a:bodyPr wrap="square">
            <a:spAutoFit/>
          </a:bodyPr>
          <a:lstStyle/>
          <a:p>
            <a:pPr>
              <a:lnSpc>
                <a:spcPct val="150000"/>
              </a:lnSpc>
            </a:pPr>
            <a:r>
              <a:rPr lang="en-US" sz="2800" dirty="0">
                <a:latin typeface="Calibir"/>
              </a:rPr>
              <a:t>OOP lets developers create reusable classes like </a:t>
            </a:r>
            <a:r>
              <a:rPr lang="en-US" sz="2800" b="1" dirty="0">
                <a:latin typeface="Calibir"/>
              </a:rPr>
              <a:t>Account</a:t>
            </a:r>
            <a:r>
              <a:rPr lang="en-US" sz="2800" dirty="0">
                <a:latin typeface="Calibir"/>
              </a:rPr>
              <a:t>, </a:t>
            </a:r>
            <a:r>
              <a:rPr lang="en-US" sz="2800" b="1" dirty="0">
                <a:latin typeface="Calibir"/>
              </a:rPr>
              <a:t>Transaction</a:t>
            </a:r>
            <a:r>
              <a:rPr lang="en-US" sz="2800" dirty="0">
                <a:latin typeface="Calibir"/>
              </a:rPr>
              <a:t>, and </a:t>
            </a:r>
            <a:r>
              <a:rPr lang="en-US" sz="2800" b="1" dirty="0">
                <a:latin typeface="Calibir"/>
              </a:rPr>
              <a:t>Customer</a:t>
            </a:r>
            <a:r>
              <a:rPr lang="en-US" sz="2800" dirty="0">
                <a:latin typeface="Calibir"/>
              </a:rPr>
              <a:t>, so features such as viewing statements or transferring money can be reused across mobile and web apps. It also makes it easier to maintain security, adapt to new regulations (like ASIC compliance), and roll out new services such as </a:t>
            </a:r>
            <a:r>
              <a:rPr lang="en-US" sz="2800" dirty="0" err="1">
                <a:latin typeface="Calibir"/>
              </a:rPr>
              <a:t>PayID</a:t>
            </a:r>
            <a:r>
              <a:rPr lang="en-US" sz="2800" dirty="0">
                <a:latin typeface="Calibir"/>
              </a:rPr>
              <a:t> without rewriting large parts of the system.</a:t>
            </a:r>
            <a:endParaRPr lang="en-AU" sz="2800" dirty="0">
              <a:latin typeface="Calibir"/>
            </a:endParaRPr>
          </a:p>
        </p:txBody>
      </p:sp>
    </p:spTree>
    <p:extLst>
      <p:ext uri="{BB962C8B-B14F-4D97-AF65-F5344CB8AC3E}">
        <p14:creationId xmlns:p14="http://schemas.microsoft.com/office/powerpoint/2010/main" val="329510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C67DE-99B2-DEA0-824A-BDB5CB1D46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D41B9D-D8DA-1A4B-347D-897452C629EF}"/>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5" name="TextBox 4">
            <a:extLst>
              <a:ext uri="{FF2B5EF4-FFF2-40B4-BE49-F238E27FC236}">
                <a16:creationId xmlns:a16="http://schemas.microsoft.com/office/drawing/2014/main" id="{77D3BDC5-9AD8-94EF-025B-78C9CCE09EB3}"/>
              </a:ext>
            </a:extLst>
          </p:cNvPr>
          <p:cNvSpPr txBox="1"/>
          <p:nvPr/>
        </p:nvSpPr>
        <p:spPr>
          <a:xfrm>
            <a:off x="-1" y="1280160"/>
            <a:ext cx="12113111" cy="3903504"/>
          </a:xfrm>
          <a:prstGeom prst="rect">
            <a:avLst/>
          </a:prstGeom>
          <a:noFill/>
        </p:spPr>
        <p:txBody>
          <a:bodyPr wrap="square">
            <a:spAutoFit/>
          </a:bodyPr>
          <a:lstStyle/>
          <a:p>
            <a:pPr>
              <a:lnSpc>
                <a:spcPct val="150000"/>
              </a:lnSpc>
            </a:pPr>
            <a:r>
              <a:rPr lang="en-US" sz="2800" b="1" dirty="0">
                <a:latin typeface="Calibir"/>
              </a:rPr>
              <a:t>Australian Real-World Analogy</a:t>
            </a:r>
            <a:br>
              <a:rPr lang="en-US" sz="2800" dirty="0">
                <a:latin typeface="Calibir"/>
              </a:rPr>
            </a:br>
            <a:r>
              <a:rPr lang="en-US" sz="2800" dirty="0">
                <a:latin typeface="Calibir"/>
              </a:rPr>
              <a:t>Think of NetBank as a shopping </a:t>
            </a:r>
            <a:r>
              <a:rPr lang="en-US" sz="2800" dirty="0" err="1">
                <a:latin typeface="Calibir"/>
              </a:rPr>
              <a:t>centre</a:t>
            </a:r>
            <a:r>
              <a:rPr lang="en-US" sz="2800" dirty="0">
                <a:latin typeface="Calibir"/>
              </a:rPr>
              <a:t>:</a:t>
            </a:r>
          </a:p>
          <a:p>
            <a:pPr marL="714375" indent="-457200">
              <a:lnSpc>
                <a:spcPct val="150000"/>
              </a:lnSpc>
              <a:buFont typeface="Arial" panose="020B0604020202020204" pitchFamily="34" charset="0"/>
              <a:buChar char="•"/>
            </a:pPr>
            <a:r>
              <a:rPr lang="en-US" sz="2800" b="1" dirty="0">
                <a:latin typeface="Calibir"/>
              </a:rPr>
              <a:t>Classes</a:t>
            </a:r>
            <a:r>
              <a:rPr lang="en-US" sz="2800" dirty="0">
                <a:latin typeface="Calibir"/>
              </a:rPr>
              <a:t> = store blueprints (e.g., Woolworths, JB Hi-Fi)</a:t>
            </a:r>
          </a:p>
          <a:p>
            <a:pPr marL="714375" indent="-457200">
              <a:lnSpc>
                <a:spcPct val="150000"/>
              </a:lnSpc>
              <a:buFont typeface="Arial" panose="020B0604020202020204" pitchFamily="34" charset="0"/>
              <a:buChar char="•"/>
            </a:pPr>
            <a:r>
              <a:rPr lang="en-US" sz="2800" b="1" dirty="0">
                <a:latin typeface="Calibir"/>
              </a:rPr>
              <a:t>Objects</a:t>
            </a:r>
            <a:r>
              <a:rPr lang="en-US" sz="2800" dirty="0">
                <a:latin typeface="Calibir"/>
              </a:rPr>
              <a:t> = actual store branches in the </a:t>
            </a:r>
            <a:r>
              <a:rPr lang="en-US" sz="2800" dirty="0" err="1">
                <a:latin typeface="Calibir"/>
              </a:rPr>
              <a:t>centre</a:t>
            </a:r>
            <a:endParaRPr lang="en-US" sz="2800" dirty="0">
              <a:latin typeface="Calibir"/>
            </a:endParaRPr>
          </a:p>
          <a:p>
            <a:pPr marL="714375" indent="-457200">
              <a:lnSpc>
                <a:spcPct val="150000"/>
              </a:lnSpc>
              <a:buFont typeface="Arial" panose="020B0604020202020204" pitchFamily="34" charset="0"/>
              <a:buChar char="•"/>
            </a:pPr>
            <a:r>
              <a:rPr lang="en-US" sz="2800" dirty="0">
                <a:latin typeface="Calibir"/>
              </a:rPr>
              <a:t>Updating one blueprint updates all branches — just like updating one class in OOP updates all relevant objects in the system.</a:t>
            </a:r>
          </a:p>
        </p:txBody>
      </p:sp>
    </p:spTree>
    <p:extLst>
      <p:ext uri="{BB962C8B-B14F-4D97-AF65-F5344CB8AC3E}">
        <p14:creationId xmlns:p14="http://schemas.microsoft.com/office/powerpoint/2010/main" val="17591554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421</TotalTime>
  <Words>2528</Words>
  <Application>Microsoft Office PowerPoint</Application>
  <PresentationFormat>Widescreen</PresentationFormat>
  <Paragraphs>265</Paragraphs>
  <Slides>54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54</vt:i4>
      </vt:variant>
    </vt:vector>
  </HeadingPairs>
  <TitlesOfParts>
    <vt:vector size="63" baseType="lpstr">
      <vt:lpstr>Aptos</vt:lpstr>
      <vt:lpstr>Aptos Display</vt:lpstr>
      <vt:lpstr>Arial</vt:lpstr>
      <vt:lpstr>Calibir</vt:lpstr>
      <vt:lpstr>Calibri</vt:lpstr>
      <vt:lpstr>Calibri Light</vt:lpstr>
      <vt:lpstr>Consolas</vt:lpstr>
      <vt:lpstr>Office Theme</vt:lpstr>
      <vt:lpstr>1_Office Theme</vt:lpstr>
      <vt:lpstr>Introduction to Software Engineering (ISE102) Tutorial Week 3</vt:lpstr>
      <vt:lpstr>Week 3 Outline</vt:lpstr>
      <vt:lpstr>Object-Oriented Programming (OOP)</vt:lpstr>
      <vt:lpstr>Object-Oriented Programming (OOP)</vt:lpstr>
      <vt:lpstr>Object-Oriented Programming (OOP)</vt:lpstr>
      <vt:lpstr>Object-Oriented Programming (OOP)</vt:lpstr>
      <vt:lpstr>Object-Oriented Programming (OOP)</vt:lpstr>
      <vt:lpstr>Object-Oriented Programming (OOP)</vt:lpstr>
      <vt:lpstr>Object-Oriented Programming (OOP)</vt:lpstr>
      <vt:lpstr>Hands-On Activity 1 (CBA_BankAccount_Deposit)</vt:lpstr>
      <vt:lpstr>Hands-On Activity 1 (CBA_BankAccount_Deposit in Python)</vt:lpstr>
      <vt:lpstr>Hands-On Activity 1 (CBA_BankAccount_Deposit in Java)</vt:lpstr>
      <vt:lpstr>Hands-On Activity 2 (OOP Example – Train Class)</vt:lpstr>
      <vt:lpstr>Hands-On Activity 3 (Create Your Favourite Aussie Sport Class)</vt:lpstr>
      <vt:lpstr>Hands-On Activity 4 (Create Multiple Objects and Call Their Methods)</vt:lpstr>
      <vt:lpstr>Data Types, Variables, and Operators</vt:lpstr>
      <vt:lpstr>Data Types, Variables, and Operators</vt:lpstr>
      <vt:lpstr>Data Types, Variables, and Operators</vt:lpstr>
      <vt:lpstr>Data Types, Variables, and Operators</vt:lpstr>
      <vt:lpstr>Data Types, Variables, and Operators</vt:lpstr>
      <vt:lpstr>Hands-On Activity 5: Data Types, Variables, and Operators</vt:lpstr>
      <vt:lpstr>Hands-On Activity 5: Data Types, Variables, and Operators</vt:lpstr>
      <vt:lpstr>Hands-On Activity 5: Data Types, Variables, and Operators</vt:lpstr>
      <vt:lpstr>Hands-On Activity 5: Data Types, Variables, and Operators</vt:lpstr>
      <vt:lpstr>Strings &amp; String Formatting</vt:lpstr>
      <vt:lpstr>Strings &amp; String Formatting</vt:lpstr>
      <vt:lpstr>Strings &amp; String Formatting</vt:lpstr>
      <vt:lpstr>Strings &amp; String Formatting</vt:lpstr>
      <vt:lpstr>PowerPoint Presentation</vt:lpstr>
      <vt:lpstr>PowerPoint Presentation</vt:lpstr>
      <vt:lpstr>Strings &amp; String Formatting</vt:lpstr>
      <vt:lpstr>Arrays</vt:lpstr>
      <vt:lpstr>Arrays</vt:lpstr>
      <vt:lpstr>Java Arrays in Eclipse — StationsApp Demo</vt:lpstr>
      <vt:lpstr>Java Arrays in Eclipse — StationsApp Demo</vt:lpstr>
      <vt:lpstr>Java Arrays in Eclipse — StationsApp Demo</vt:lpstr>
      <vt:lpstr>Java Arrays in Eclipse — StationsApp Demo</vt:lpstr>
      <vt:lpstr>Java Arrays in Eclipse — StationsApp Demo</vt:lpstr>
      <vt:lpstr>Java Arrays in Eclipse — StationsApp Demo</vt:lpstr>
      <vt:lpstr>Java Arrays in Eclipse — StationsApp Demo</vt:lpstr>
      <vt:lpstr>Java Arrays in Eclipse — StationsApp Demo</vt:lpstr>
      <vt:lpstr>Java Arrays in Eclipse — StationsApp Demo</vt:lpstr>
      <vt:lpstr>Array Example in Java (Visual Studio Code)- Necessary Package in Visual Studio Code</vt:lpstr>
      <vt:lpstr>Input/Output (I/O)</vt:lpstr>
      <vt:lpstr>Input/Output (I/O)</vt:lpstr>
      <vt:lpstr>Input/Output (I/O)</vt:lpstr>
      <vt:lpstr>Input/Output (I/O) – Java Example in Eclipse</vt:lpstr>
      <vt:lpstr>Input/Output (I/O) Input/Output (I/O) – Java Example in Eclipse</vt:lpstr>
      <vt:lpstr>Input/Output (I/O) – Java Example in Eclipse</vt:lpstr>
      <vt:lpstr>Input/Output (I/O) – Java Example in Eclipse</vt:lpstr>
      <vt:lpstr>Input/Output (I/O) – Java Example in Eclipse</vt:lpstr>
      <vt:lpstr>Input/Output (I/O) – Java Example in Eclipse</vt:lpstr>
      <vt:lpstr>Input/Output (I/O) – Java Example in Eclipse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Farshid Keivanian</dc:creator>
  <cp:lastModifiedBy>Farshid Keivanian</cp:lastModifiedBy>
  <cp:revision>192</cp:revision>
  <dcterms:created xsi:type="dcterms:W3CDTF">2025-07-28T16:39:25Z</dcterms:created>
  <dcterms:modified xsi:type="dcterms:W3CDTF">2025-08-13T02:45:56Z</dcterms:modified>
</cp:coreProperties>
</file>